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56" r:id="rId5"/>
    <p:sldId id="257" r:id="rId6"/>
    <p:sldId id="258" r:id="rId7"/>
    <p:sldId id="259" r:id="rId8"/>
    <p:sldId id="268" r:id="rId9"/>
    <p:sldId id="267" r:id="rId10"/>
    <p:sldId id="266" r:id="rId11"/>
  </p:sldIdLst>
  <p:sldSz cx="12192000" cy="6858000"/>
  <p:notesSz cx="6858000" cy="9144000"/>
  <p:defaultTextStyle>
    <a:defPPr>
      <a:defRPr lang="sv-SE"/>
    </a:defPPr>
    <a:lvl1pPr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5pPr>
    <a:lvl6pPr marL="2286000" algn="l" defTabSz="914400" rtl="0" eaLnBrk="1" latinLnBrk="0" hangingPunct="1">
      <a:defRPr kern="1200">
        <a:solidFill>
          <a:schemeClr val="tx1"/>
        </a:solidFill>
        <a:latin typeface="Aptos" panose="020B0004020202020204" pitchFamily="34" charset="0"/>
        <a:ea typeface="+mn-ea"/>
        <a:cs typeface="+mn-cs"/>
      </a:defRPr>
    </a:lvl6pPr>
    <a:lvl7pPr marL="2743200" algn="l" defTabSz="914400" rtl="0" eaLnBrk="1" latinLnBrk="0" hangingPunct="1">
      <a:defRPr kern="1200">
        <a:solidFill>
          <a:schemeClr val="tx1"/>
        </a:solidFill>
        <a:latin typeface="Aptos" panose="020B0004020202020204" pitchFamily="34" charset="0"/>
        <a:ea typeface="+mn-ea"/>
        <a:cs typeface="+mn-cs"/>
      </a:defRPr>
    </a:lvl7pPr>
    <a:lvl8pPr marL="3200400" algn="l" defTabSz="914400" rtl="0" eaLnBrk="1" latinLnBrk="0" hangingPunct="1">
      <a:defRPr kern="1200">
        <a:solidFill>
          <a:schemeClr val="tx1"/>
        </a:solidFill>
        <a:latin typeface="Aptos" panose="020B0004020202020204" pitchFamily="34" charset="0"/>
        <a:ea typeface="+mn-ea"/>
        <a:cs typeface="+mn-cs"/>
      </a:defRPr>
    </a:lvl8pPr>
    <a:lvl9pPr marL="3657600" algn="l" defTabSz="914400" rtl="0" eaLnBrk="1" latinLnBrk="0" hangingPunct="1">
      <a:defRPr kern="1200">
        <a:solidFill>
          <a:schemeClr val="tx1"/>
        </a:solidFill>
        <a:latin typeface="Aptos" panose="020B00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0047"/>
    <a:srgbClr val="A3007A"/>
    <a:srgbClr val="E88BB2"/>
    <a:srgbClr val="00B27D"/>
    <a:srgbClr val="00C087"/>
    <a:srgbClr val="54BC87"/>
    <a:srgbClr val="10B4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04"/>
    <p:restoredTop sz="64041"/>
  </p:normalViewPr>
  <p:slideViewPr>
    <p:cSldViewPr snapToGrid="0">
      <p:cViewPr varScale="1">
        <p:scale>
          <a:sx n="53" d="100"/>
          <a:sy n="53" d="100"/>
        </p:scale>
        <p:origin x="1022" y="24"/>
      </p:cViewPr>
      <p:guideLst>
        <p:guide orient="horz" pos="2160"/>
        <p:guide pos="3840"/>
      </p:guideLst>
    </p:cSldViewPr>
  </p:slideViewPr>
  <p:outlineViewPr>
    <p:cViewPr>
      <p:scale>
        <a:sx n="33" d="100"/>
        <a:sy n="33" d="100"/>
      </p:scale>
      <p:origin x="0" y="-152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358B050F-6D56-8DF2-9CDC-A820F31B27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sv-SE"/>
          </a:p>
        </p:txBody>
      </p:sp>
      <p:sp>
        <p:nvSpPr>
          <p:cNvPr id="3" name="Platshållare för datum 2">
            <a:extLst>
              <a:ext uri="{FF2B5EF4-FFF2-40B4-BE49-F238E27FC236}">
                <a16:creationId xmlns:a16="http://schemas.microsoft.com/office/drawing/2014/main" id="{D36CB7E1-DC23-44D2-E684-5577830FA33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19FBECCC-0A18-9C46-A5D3-C3A5B31EADED}" type="datetimeFigureOut">
              <a:rPr lang="sv-SE"/>
              <a:pPr>
                <a:defRPr/>
              </a:pPr>
              <a:t>2026-02-05</a:t>
            </a:fld>
            <a:endParaRPr lang="sv-SE"/>
          </a:p>
        </p:txBody>
      </p:sp>
      <p:sp>
        <p:nvSpPr>
          <p:cNvPr id="4" name="Platshållare för bildobjekt 3">
            <a:extLst>
              <a:ext uri="{FF2B5EF4-FFF2-40B4-BE49-F238E27FC236}">
                <a16:creationId xmlns:a16="http://schemas.microsoft.com/office/drawing/2014/main" id="{9C897D7C-B950-4BC4-2D6D-6816543241B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D61F657E-C51C-C76E-2249-ED4D430E8246}"/>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a:extLst>
              <a:ext uri="{FF2B5EF4-FFF2-40B4-BE49-F238E27FC236}">
                <a16:creationId xmlns:a16="http://schemas.microsoft.com/office/drawing/2014/main" id="{B8164BD9-65DF-985B-4E96-25EEF92A2B5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sv-SE"/>
          </a:p>
        </p:txBody>
      </p:sp>
      <p:sp>
        <p:nvSpPr>
          <p:cNvPr id="7" name="Platshållare för bildnummer 6">
            <a:extLst>
              <a:ext uri="{FF2B5EF4-FFF2-40B4-BE49-F238E27FC236}">
                <a16:creationId xmlns:a16="http://schemas.microsoft.com/office/drawing/2014/main" id="{A4CC9C4D-D885-3202-AC8B-7819D58D904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8ECF7F2D-0FD2-3643-87FF-B4976D4A5215}"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Platshållare för bildobjekt 1">
            <a:extLst>
              <a:ext uri="{FF2B5EF4-FFF2-40B4-BE49-F238E27FC236}">
                <a16:creationId xmlns:a16="http://schemas.microsoft.com/office/drawing/2014/main" id="{B307B118-0285-7017-20C2-3D3BFDACD5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8" name="Platshållare för anteckningar 2">
            <a:extLst>
              <a:ext uri="{FF2B5EF4-FFF2-40B4-BE49-F238E27FC236}">
                <a16:creationId xmlns:a16="http://schemas.microsoft.com/office/drawing/2014/main" id="{A1EF13CF-97C3-4102-E95C-5D129D0416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dirty="0"/>
          </a:p>
        </p:txBody>
      </p:sp>
      <p:sp>
        <p:nvSpPr>
          <p:cNvPr id="4099" name="Platshållare för bildnummer 3">
            <a:extLst>
              <a:ext uri="{FF2B5EF4-FFF2-40B4-BE49-F238E27FC236}">
                <a16:creationId xmlns:a16="http://schemas.microsoft.com/office/drawing/2014/main" id="{780AB908-8E6C-62C9-A1E8-A3CE03F833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fontAlgn="base">
              <a:spcBef>
                <a:spcPct val="0"/>
              </a:spcBef>
              <a:spcAft>
                <a:spcPct val="0"/>
              </a:spcAft>
            </a:pPr>
            <a:fld id="{0009E348-B82E-1A43-9C4D-057186551A02}" type="slidenum">
              <a:rPr lang="sv-SE" altLang="sv-SE"/>
              <a:pPr fontAlgn="base">
                <a:spcBef>
                  <a:spcPct val="0"/>
                </a:spcBef>
                <a:spcAft>
                  <a:spcPct val="0"/>
                </a:spcAft>
              </a:pPr>
              <a:t>1</a:t>
            </a:fld>
            <a:endParaRPr lang="sv-SE" alt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Platshållare för bildobjekt 1">
            <a:extLst>
              <a:ext uri="{FF2B5EF4-FFF2-40B4-BE49-F238E27FC236}">
                <a16:creationId xmlns:a16="http://schemas.microsoft.com/office/drawing/2014/main" id="{63A64493-629A-B05E-6D69-9D299F2707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6" name="Platshållare för anteckningar 2">
            <a:extLst>
              <a:ext uri="{FF2B5EF4-FFF2-40B4-BE49-F238E27FC236}">
                <a16:creationId xmlns:a16="http://schemas.microsoft.com/office/drawing/2014/main" id="{AB9B30C4-F465-C04E-104B-6C67BA38DE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sz="1200" b="1" kern="1200" dirty="0">
                <a:solidFill>
                  <a:schemeClr val="tx1"/>
                </a:solidFill>
                <a:effectLst/>
                <a:latin typeface="+mn-lt"/>
                <a:ea typeface="+mn-ea"/>
                <a:cs typeface="+mn-cs"/>
              </a:rPr>
              <a:t>1. Hälsa välkommen och berätta varför vi firar</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Hej och varmt välkomna! Idag firar vi Kollektivavtalets dag – en dag som påminner oss om hur viktigt det är att vi har starka avtal som ger trygghet och rättvisa på arbetsplatsen.</a:t>
            </a:r>
          </a:p>
          <a:p>
            <a:r>
              <a:rPr lang="sv-SE" sz="1200" b="1" kern="1200" dirty="0">
                <a:solidFill>
                  <a:schemeClr val="tx1"/>
                </a:solidFill>
                <a:effectLst/>
                <a:latin typeface="+mn-lt"/>
                <a:ea typeface="+mn-ea"/>
                <a:cs typeface="+mn-cs"/>
              </a:rPr>
              <a:t>2. Förklara vad ett kollektivavtal är</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Ett kollektivavtal är ett avtal mellan facket och arbetsgivaren. Avtalet reglerar löner, arbetstider, pension och andra villkor som påverkar vår vardag. Det är grunden för ett bra och tryggt arbetsliv.</a:t>
            </a:r>
          </a:p>
          <a:p>
            <a:r>
              <a:rPr lang="sv-SE" sz="1200" b="1" kern="1200" dirty="0">
                <a:solidFill>
                  <a:schemeClr val="tx1"/>
                </a:solidFill>
                <a:effectLst/>
                <a:latin typeface="+mn-lt"/>
                <a:ea typeface="+mn-ea"/>
                <a:cs typeface="+mn-cs"/>
              </a:rPr>
              <a:t>4. Förklara varför kollektivavtal är viktigt</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Utan kollektivavtal skulle arbetsgivaren kunna bestämma arbetsvillkoren på arbetsplatsen ensidigt.</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Avtalet ger balans, trygghet och en röst för dig som medlem.</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Det är därför vi firar – för att påminna oss om styrkan i att stå tillsammans.</a:t>
            </a:r>
          </a:p>
          <a:p>
            <a:r>
              <a:rPr lang="sv-SE" sz="1200" b="1" kern="1200" dirty="0">
                <a:solidFill>
                  <a:schemeClr val="tx1"/>
                </a:solidFill>
                <a:effectLst/>
                <a:latin typeface="+mn-lt"/>
                <a:ea typeface="+mn-ea"/>
                <a:cs typeface="+mn-cs"/>
              </a:rPr>
              <a:t>5. Det är viktigt att vi är många</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När ett nytt avtal ska förhandlas fram är det helt avgörande hur många medlemmar vi företräder.</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Ju fler medlemmar, desto starkare förhandlingsposition – och ju starkare förhandlingsposition, desto bättre avtal kan vi förhandla fram.</a:t>
            </a:r>
            <a:br>
              <a:rPr lang="sv-SE" sz="1200" kern="1200" dirty="0">
                <a:solidFill>
                  <a:schemeClr val="tx1"/>
                </a:solidFill>
                <a:effectLst/>
                <a:latin typeface="+mn-lt"/>
                <a:ea typeface="+mn-ea"/>
                <a:cs typeface="+mn-cs"/>
              </a:rPr>
            </a:b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Så genom att vara med i facket bidrar du till att du och dina kollegor får det bättre på jobbet!</a:t>
            </a:r>
            <a:r>
              <a:rPr lang="sv-SE" dirty="0">
                <a:effectLst/>
              </a:rPr>
              <a:t> </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pPr>
              <a:spcBef>
                <a:spcPct val="0"/>
              </a:spcBef>
            </a:pPr>
            <a:endParaRPr lang="sv-SE" altLang="sv-SE" dirty="0"/>
          </a:p>
        </p:txBody>
      </p:sp>
      <p:sp>
        <p:nvSpPr>
          <p:cNvPr id="6147" name="Platshållare för bildnummer 3">
            <a:extLst>
              <a:ext uri="{FF2B5EF4-FFF2-40B4-BE49-F238E27FC236}">
                <a16:creationId xmlns:a16="http://schemas.microsoft.com/office/drawing/2014/main" id="{2D8371EC-49A4-F836-166D-69E93A9D5F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fontAlgn="base">
              <a:spcBef>
                <a:spcPct val="0"/>
              </a:spcBef>
              <a:spcAft>
                <a:spcPct val="0"/>
              </a:spcAft>
            </a:pPr>
            <a:fld id="{7EC055D3-93B2-6642-92DD-A9DFE0CFEF6C}" type="slidenum">
              <a:rPr lang="sv-SE" altLang="sv-SE"/>
              <a:pPr fontAlgn="base">
                <a:spcBef>
                  <a:spcPct val="0"/>
                </a:spcBef>
                <a:spcAft>
                  <a:spcPct val="0"/>
                </a:spcAft>
              </a:pPr>
              <a:t>2</a:t>
            </a:fld>
            <a:endParaRPr lang="sv-SE" alt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Platshållare för bildobjekt 1">
            <a:extLst>
              <a:ext uri="{FF2B5EF4-FFF2-40B4-BE49-F238E27FC236}">
                <a16:creationId xmlns:a16="http://schemas.microsoft.com/office/drawing/2014/main" id="{5AD1269B-8941-0628-5784-0F7E9ED162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Platshållare för anteckningar 2">
            <a:extLst>
              <a:ext uri="{FF2B5EF4-FFF2-40B4-BE49-F238E27FC236}">
                <a16:creationId xmlns:a16="http://schemas.microsoft.com/office/drawing/2014/main" id="{46A90002-5AE4-C138-6BC6-8CD6C81FF5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sz="1200" kern="1200" dirty="0">
                <a:solidFill>
                  <a:schemeClr val="tx1"/>
                </a:solidFill>
                <a:effectLst/>
                <a:latin typeface="+mn-lt"/>
                <a:ea typeface="+mn-ea"/>
                <a:cs typeface="+mn-cs"/>
              </a:rPr>
              <a:t>Nu ska vi köra ett litet </a:t>
            </a:r>
            <a:r>
              <a:rPr lang="sv-SE" sz="1200" kern="1200" dirty="0" err="1">
                <a:solidFill>
                  <a:schemeClr val="tx1"/>
                </a:solidFill>
                <a:effectLst/>
                <a:latin typeface="+mn-lt"/>
                <a:ea typeface="+mn-ea"/>
                <a:cs typeface="+mn-cs"/>
              </a:rPr>
              <a:t>quiz</a:t>
            </a:r>
            <a:r>
              <a:rPr lang="sv-SE" sz="1200" kern="1200" dirty="0">
                <a:solidFill>
                  <a:schemeClr val="tx1"/>
                </a:solidFill>
                <a:effectLst/>
                <a:latin typeface="+mn-lt"/>
                <a:ea typeface="+mn-ea"/>
                <a:cs typeface="+mn-cs"/>
              </a:rPr>
              <a:t>: </a:t>
            </a:r>
            <a:r>
              <a:rPr lang="sv-SE" sz="1200" b="1" kern="1200" dirty="0">
                <a:solidFill>
                  <a:schemeClr val="tx1"/>
                </a:solidFill>
                <a:effectLst/>
                <a:latin typeface="+mn-lt"/>
                <a:ea typeface="+mn-ea"/>
                <a:cs typeface="+mn-cs"/>
              </a:rPr>
              <a:t>Sant eller falskt om kollektivavtal</a:t>
            </a:r>
            <a:r>
              <a:rPr lang="sv-SE" sz="1200" kern="1200" dirty="0">
                <a:solidFill>
                  <a:schemeClr val="tx1"/>
                </a:solidFill>
                <a:effectLst/>
                <a:latin typeface="+mn-lt"/>
                <a:ea typeface="+mn-ea"/>
                <a:cs typeface="+mn-cs"/>
              </a:rPr>
              <a:t>.</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Jag kommer att läsa upp fem påståenden, och er uppgift är att gissa om de är sanna eller falska.</a:t>
            </a:r>
            <a:br>
              <a:rPr lang="sv-SE" sz="1200" kern="1200" dirty="0">
                <a:solidFill>
                  <a:schemeClr val="tx1"/>
                </a:solidFill>
                <a:effectLst/>
                <a:latin typeface="+mn-lt"/>
                <a:ea typeface="+mn-ea"/>
                <a:cs typeface="+mn-cs"/>
              </a:rPr>
            </a:b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Påståendena är: </a:t>
            </a:r>
          </a:p>
          <a:p>
            <a:pPr lvl="0"/>
            <a:r>
              <a:rPr lang="sv-SE" sz="1200" kern="1200" dirty="0">
                <a:solidFill>
                  <a:schemeClr val="tx1"/>
                </a:solidFill>
                <a:effectLst/>
                <a:latin typeface="+mn-lt"/>
                <a:ea typeface="+mn-ea"/>
                <a:cs typeface="+mn-cs"/>
              </a:rPr>
              <a:t>Alla har rätt till lön enligt lag.</a:t>
            </a:r>
          </a:p>
          <a:p>
            <a:pPr lvl="0"/>
            <a:r>
              <a:rPr lang="sv-SE" sz="1200" kern="1200" dirty="0">
                <a:solidFill>
                  <a:schemeClr val="tx1"/>
                </a:solidFill>
                <a:effectLst/>
                <a:latin typeface="+mn-lt"/>
                <a:ea typeface="+mn-ea"/>
                <a:cs typeface="+mn-cs"/>
              </a:rPr>
              <a:t>Löneutvecklingen blir bättre med kollektivavtal.</a:t>
            </a:r>
          </a:p>
          <a:p>
            <a:pPr lvl="0"/>
            <a:r>
              <a:rPr lang="sv-SE" sz="1200" kern="1200" dirty="0">
                <a:solidFill>
                  <a:schemeClr val="tx1"/>
                </a:solidFill>
                <a:effectLst/>
                <a:latin typeface="+mn-lt"/>
                <a:ea typeface="+mn-ea"/>
                <a:cs typeface="+mn-cs"/>
              </a:rPr>
              <a:t>Kollektivavtal begränsar arbetsgivares möjligheter till unika förmåner.</a:t>
            </a:r>
          </a:p>
          <a:p>
            <a:pPr lvl="0"/>
            <a:r>
              <a:rPr lang="sv-SE" sz="1200" kern="1200" dirty="0">
                <a:solidFill>
                  <a:schemeClr val="tx1"/>
                </a:solidFill>
                <a:effectLst/>
                <a:latin typeface="+mn-lt"/>
                <a:ea typeface="+mn-ea"/>
                <a:cs typeface="+mn-cs"/>
              </a:rPr>
              <a:t>Pensionen blir bättre med kollektivavtal.</a:t>
            </a:r>
          </a:p>
          <a:p>
            <a:pPr lvl="0"/>
            <a:r>
              <a:rPr lang="sv-SE" sz="1200" kern="1200" dirty="0">
                <a:solidFill>
                  <a:schemeClr val="tx1"/>
                </a:solidFill>
                <a:effectLst/>
                <a:latin typeface="+mn-lt"/>
                <a:ea typeface="+mn-ea"/>
                <a:cs typeface="+mn-cs"/>
              </a:rPr>
              <a:t>Verksamheter blir mer flexibla med kollektivavtal.</a:t>
            </a:r>
          </a:p>
          <a:p>
            <a:endParaRPr lang="sv-SE" dirty="0"/>
          </a:p>
          <a:p>
            <a:r>
              <a:rPr lang="sv-SE" sz="1200" kern="1200" dirty="0">
                <a:solidFill>
                  <a:schemeClr val="tx1"/>
                </a:solidFill>
                <a:effectLst/>
                <a:latin typeface="+mn-lt"/>
                <a:ea typeface="+mn-ea"/>
                <a:cs typeface="+mn-cs"/>
              </a:rPr>
              <a:t>Så här gör vi:</a:t>
            </a:r>
          </a:p>
          <a:p>
            <a:pPr lvl="0"/>
            <a:r>
              <a:rPr lang="sv-SE" sz="1200" kern="1200" dirty="0">
                <a:solidFill>
                  <a:schemeClr val="tx1"/>
                </a:solidFill>
                <a:effectLst/>
                <a:latin typeface="+mn-lt"/>
                <a:ea typeface="+mn-ea"/>
                <a:cs typeface="+mn-cs"/>
              </a:rPr>
              <a:t>Jobba gärna i små grupper och skriv ner era svar.</a:t>
            </a:r>
          </a:p>
          <a:p>
            <a:pPr lvl="0"/>
            <a:r>
              <a:rPr lang="sv-SE" sz="1200" kern="1200" dirty="0">
                <a:solidFill>
                  <a:schemeClr val="tx1"/>
                </a:solidFill>
                <a:effectLst/>
                <a:latin typeface="+mn-lt"/>
                <a:ea typeface="+mn-ea"/>
                <a:cs typeface="+mn-cs"/>
              </a:rPr>
              <a:t>Jag läser upp varje påstående högt – ni gissar sant eller falskt.</a:t>
            </a:r>
          </a:p>
          <a:p>
            <a:pPr lvl="0"/>
            <a:r>
              <a:rPr lang="sv-SE" sz="1200" kern="1200" dirty="0">
                <a:solidFill>
                  <a:schemeClr val="tx1"/>
                </a:solidFill>
                <a:effectLst/>
                <a:latin typeface="+mn-lt"/>
                <a:ea typeface="+mn-ea"/>
                <a:cs typeface="+mn-cs"/>
              </a:rPr>
              <a:t>På nästa </a:t>
            </a:r>
            <a:r>
              <a:rPr lang="sv-SE" sz="1200" kern="1200" dirty="0" err="1">
                <a:solidFill>
                  <a:schemeClr val="tx1"/>
                </a:solidFill>
                <a:effectLst/>
                <a:latin typeface="+mn-lt"/>
                <a:ea typeface="+mn-ea"/>
                <a:cs typeface="+mn-cs"/>
              </a:rPr>
              <a:t>slide</a:t>
            </a:r>
            <a:r>
              <a:rPr lang="sv-SE" sz="1200" kern="1200" dirty="0">
                <a:solidFill>
                  <a:schemeClr val="tx1"/>
                </a:solidFill>
                <a:effectLst/>
                <a:latin typeface="+mn-lt"/>
                <a:ea typeface="+mn-ea"/>
                <a:cs typeface="+mn-cs"/>
              </a:rPr>
              <a:t> går vi igenom alla svar och utser ett vinnarlag.</a:t>
            </a:r>
          </a:p>
          <a:p>
            <a:r>
              <a:rPr lang="sv-SE" sz="1200" b="1" kern="1200" dirty="0">
                <a:solidFill>
                  <a:schemeClr val="tx1"/>
                </a:solidFill>
                <a:effectLst/>
                <a:latin typeface="+mn-lt"/>
                <a:ea typeface="+mn-ea"/>
                <a:cs typeface="+mn-cs"/>
              </a:rPr>
              <a:t>Tips:</a:t>
            </a:r>
            <a:r>
              <a:rPr lang="sv-SE" sz="1200" kern="1200" dirty="0">
                <a:solidFill>
                  <a:schemeClr val="tx1"/>
                </a:solidFill>
                <a:effectLst/>
                <a:latin typeface="+mn-lt"/>
                <a:ea typeface="+mn-ea"/>
                <a:cs typeface="+mn-cs"/>
              </a:rPr>
              <a:t> Ge ett litet pris till vinnarna, till exempel en chokladbit eller en biocheck.</a:t>
            </a:r>
            <a:r>
              <a:rPr lang="sv-SE" dirty="0">
                <a:effectLst/>
              </a:rPr>
              <a:t> </a:t>
            </a:r>
            <a:endParaRPr lang="sv-SE" altLang="sv-SE" dirty="0"/>
          </a:p>
        </p:txBody>
      </p:sp>
      <p:sp>
        <p:nvSpPr>
          <p:cNvPr id="8195" name="Platshållare för bildnummer 3">
            <a:extLst>
              <a:ext uri="{FF2B5EF4-FFF2-40B4-BE49-F238E27FC236}">
                <a16:creationId xmlns:a16="http://schemas.microsoft.com/office/drawing/2014/main" id="{6D21C385-39BD-EE61-980F-29F2E19398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fontAlgn="base">
              <a:spcBef>
                <a:spcPct val="0"/>
              </a:spcBef>
              <a:spcAft>
                <a:spcPct val="0"/>
              </a:spcAft>
            </a:pPr>
            <a:fld id="{FBDD0E60-360B-DD4A-954F-AA0606B6FEC0}" type="slidenum">
              <a:rPr lang="sv-SE" altLang="sv-SE"/>
              <a:pPr fontAlgn="base">
                <a:spcBef>
                  <a:spcPct val="0"/>
                </a:spcBef>
                <a:spcAft>
                  <a:spcPct val="0"/>
                </a:spcAft>
              </a:pPr>
              <a:t>3</a:t>
            </a:fld>
            <a:endParaRPr lang="sv-SE" alt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Platshållare för bildobjekt 1">
            <a:extLst>
              <a:ext uri="{FF2B5EF4-FFF2-40B4-BE49-F238E27FC236}">
                <a16:creationId xmlns:a16="http://schemas.microsoft.com/office/drawing/2014/main" id="{C3D11223-C400-B61E-6FA7-F68322EE31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Platshållare för anteckningar 2">
            <a:extLst>
              <a:ext uri="{FF2B5EF4-FFF2-40B4-BE49-F238E27FC236}">
                <a16:creationId xmlns:a16="http://schemas.microsoft.com/office/drawing/2014/main" id="{395969B5-7370-6F81-20CA-04A9926DA9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sz="1200" kern="1200" dirty="0">
                <a:solidFill>
                  <a:schemeClr val="tx1"/>
                </a:solidFill>
                <a:effectLst/>
                <a:latin typeface="+mn-lt"/>
                <a:ea typeface="+mn-ea"/>
                <a:cs typeface="+mn-cs"/>
              </a:rPr>
              <a:t>Nu går vi igenom svaren på </a:t>
            </a:r>
            <a:r>
              <a:rPr lang="sv-SE" sz="1200" kern="1200" dirty="0" err="1">
                <a:solidFill>
                  <a:schemeClr val="tx1"/>
                </a:solidFill>
                <a:effectLst/>
                <a:latin typeface="+mn-lt"/>
                <a:ea typeface="+mn-ea"/>
                <a:cs typeface="+mn-cs"/>
              </a:rPr>
              <a:t>quizet</a:t>
            </a:r>
            <a:r>
              <a:rPr lang="sv-SE" sz="1200" kern="1200" dirty="0">
                <a:solidFill>
                  <a:schemeClr val="tx1"/>
                </a:solidFill>
                <a:effectLst/>
                <a:latin typeface="+mn-lt"/>
                <a:ea typeface="+mn-ea"/>
                <a:cs typeface="+mn-cs"/>
              </a:rPr>
              <a:t>! Är ni redo att se hur det gick?</a:t>
            </a:r>
          </a:p>
          <a:p>
            <a:r>
              <a:rPr lang="sv-SE" sz="1200" b="1" kern="1200" dirty="0">
                <a:solidFill>
                  <a:schemeClr val="tx1"/>
                </a:solidFill>
                <a:effectLst/>
                <a:latin typeface="+mn-lt"/>
                <a:ea typeface="+mn-ea"/>
                <a:cs typeface="+mn-cs"/>
              </a:rPr>
              <a:t>1. Alla har rätt till lön enligt lag – Falskt</a:t>
            </a:r>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I Sverige finns ingen lagstadgad minimilön. Det är kollektivavtalen som bestämmer lägsta lönenivå.</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Utan avtal skulle arbetsgivaren kunna sätta löner helt fritt, vilket riskerar orättvisa och låga löner.</a:t>
            </a:r>
          </a:p>
          <a:p>
            <a:r>
              <a:rPr lang="sv-SE" sz="1200" b="1" kern="1200" dirty="0">
                <a:solidFill>
                  <a:schemeClr val="tx1"/>
                </a:solidFill>
                <a:effectLst/>
                <a:latin typeface="+mn-lt"/>
                <a:ea typeface="+mn-ea"/>
                <a:cs typeface="+mn-cs"/>
              </a:rPr>
              <a:t>2. Löneutvecklingen blir bättre med kollektivavtal – Sant</a:t>
            </a:r>
            <a:br>
              <a:rPr lang="sv-SE" sz="1200" b="1" kern="1200" dirty="0">
                <a:effectLst/>
                <a:cs typeface="+mn-lt"/>
              </a:rPr>
            </a:br>
            <a:r>
              <a:rPr lang="sv-SE" sz="1200" kern="1200" dirty="0">
                <a:solidFill>
                  <a:schemeClr val="tx1"/>
                </a:solidFill>
                <a:effectLst/>
                <a:latin typeface="+mn-lt"/>
                <a:ea typeface="+mn-ea"/>
                <a:cs typeface="+mn-cs"/>
              </a:rPr>
              <a:t>Kollektivavtalet garanterar att lönerna ses över varje år. Utan avtal kan arbetsgivaren bestämma att inte höja löner alls. På Fackförbundet ST finns dessutom alltid en lägstanivå som arbetsgivaren inte får gå under</a:t>
            </a:r>
            <a:r>
              <a:rPr lang="sv-SE" dirty="0"/>
              <a:t> och som vi förhandlar fram på central nivå med arbetsgivarverket. På lokal nivå kan man inte förhandla under lägsta nivån men kan förhandla över lägstanivån för kollektivet.</a:t>
            </a:r>
            <a:endParaRPr lang="sv-SE" sz="1200" kern="1200" dirty="0">
              <a:solidFill>
                <a:schemeClr val="tx1"/>
              </a:solidFill>
              <a:effectLst/>
              <a:latin typeface="+mn-lt"/>
            </a:endParaRPr>
          </a:p>
          <a:p>
            <a:r>
              <a:rPr lang="sv-SE" sz="1200" b="1" kern="1200" dirty="0">
                <a:solidFill>
                  <a:schemeClr val="tx1"/>
                </a:solidFill>
                <a:effectLst/>
                <a:latin typeface="+mn-lt"/>
                <a:ea typeface="+mn-ea"/>
                <a:cs typeface="+mn-cs"/>
              </a:rPr>
              <a:t>3. Kollektivavtal begränsar arbetsgivares möjligheter till unika förmåner – Falskt</a:t>
            </a:r>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Avtalet är en miniminivå – arbetsgivaren kan alltid ge bättre villkor än avtalet, men aldrig sämre.</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Det betyder att avtalet inte hindrar extra förmåner, utan skyddar mot försämringar.</a:t>
            </a:r>
          </a:p>
          <a:p>
            <a:r>
              <a:rPr lang="sv-SE" sz="1200" b="1" kern="1200" dirty="0">
                <a:solidFill>
                  <a:schemeClr val="tx1"/>
                </a:solidFill>
                <a:effectLst/>
                <a:latin typeface="+mn-lt"/>
                <a:ea typeface="+mn-ea"/>
                <a:cs typeface="+mn-cs"/>
              </a:rPr>
              <a:t>4. Pensionen blir bättre med kollektivavtal – Sant</a:t>
            </a:r>
            <a:br>
              <a:rPr lang="sv-SE" sz="1200" b="1" kern="1200" dirty="0">
                <a:effectLst/>
                <a:cs typeface="+mn-lt"/>
              </a:rPr>
            </a:br>
            <a:r>
              <a:rPr lang="sv-SE" sz="1200" kern="1200" dirty="0">
                <a:solidFill>
                  <a:schemeClr val="tx1"/>
                </a:solidFill>
                <a:effectLst/>
                <a:latin typeface="+mn-lt"/>
                <a:ea typeface="+mn-ea"/>
                <a:cs typeface="+mn-cs"/>
              </a:rPr>
              <a:t>Alla har rätt till allmän pension enligt lag, men tjänstepension – som </a:t>
            </a:r>
            <a:r>
              <a:rPr lang="sv-SE" dirty="0"/>
              <a:t>är en viktig buffert </a:t>
            </a:r>
            <a:r>
              <a:rPr lang="sv-SE" sz="1200" kern="1200" dirty="0">
                <a:solidFill>
                  <a:schemeClr val="tx1"/>
                </a:solidFill>
                <a:effectLst/>
                <a:latin typeface="+mn-lt"/>
                <a:ea typeface="+mn-ea"/>
                <a:cs typeface="+mn-cs"/>
              </a:rPr>
              <a:t> för din ekonomi – är inte lagstadgad. Den får du bara genom kollektivavtal.</a:t>
            </a:r>
            <a:endParaRPr lang="sv-SE" sz="1200" kern="1200" dirty="0">
              <a:solidFill>
                <a:schemeClr val="tx1"/>
              </a:solidFill>
              <a:effectLst/>
              <a:latin typeface="+mn-lt"/>
            </a:endParaRPr>
          </a:p>
          <a:p>
            <a:r>
              <a:rPr lang="sv-SE" sz="1200" b="1" kern="1200" dirty="0">
                <a:solidFill>
                  <a:schemeClr val="tx1"/>
                </a:solidFill>
                <a:effectLst/>
                <a:latin typeface="+mn-lt"/>
                <a:ea typeface="+mn-ea"/>
                <a:cs typeface="+mn-cs"/>
              </a:rPr>
              <a:t>5. Verksamheter blir mer flexibla med kollektivavtal – Sant</a:t>
            </a:r>
            <a:br>
              <a:rPr lang="sv-SE" sz="1200" b="1"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Kollektivavtal gör verksamheter mer flexibla eftersom de kan anpassas och omförhandlas.</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Utan avtal måste arbetsgivaren följa lagar som är mer stelbenta. Avtalen uppdateras regelbundet för att passa verksamhetens behov.</a:t>
            </a:r>
          </a:p>
          <a:p>
            <a:r>
              <a:rPr lang="sv-SE" sz="1200" b="1" kern="1200" dirty="0">
                <a:solidFill>
                  <a:schemeClr val="tx1"/>
                </a:solidFill>
                <a:effectLst/>
                <a:latin typeface="+mn-lt"/>
                <a:ea typeface="+mn-ea"/>
                <a:cs typeface="+mn-cs"/>
              </a:rPr>
              <a:t>Avslutning:</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Räkna ihop poängen, utse det vinnande laget och dela ut priset – till exempel en chokladbit eller en biocheck. </a:t>
            </a:r>
            <a:br>
              <a:rPr lang="sv-SE" sz="1200" kern="1200" dirty="0">
                <a:solidFill>
                  <a:schemeClr val="tx1"/>
                </a:solidFill>
                <a:effectLst/>
                <a:latin typeface="+mn-lt"/>
                <a:ea typeface="+mn-ea"/>
                <a:cs typeface="+mn-cs"/>
              </a:rPr>
            </a:br>
            <a:endParaRPr lang="sv-SE" altLang="sv-SE" dirty="0"/>
          </a:p>
        </p:txBody>
      </p:sp>
      <p:sp>
        <p:nvSpPr>
          <p:cNvPr id="10243" name="Platshållare för bildnummer 3">
            <a:extLst>
              <a:ext uri="{FF2B5EF4-FFF2-40B4-BE49-F238E27FC236}">
                <a16:creationId xmlns:a16="http://schemas.microsoft.com/office/drawing/2014/main" id="{2D5AE50B-5E63-E722-B4E5-79E48224D7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fontAlgn="base">
              <a:spcBef>
                <a:spcPct val="0"/>
              </a:spcBef>
              <a:spcAft>
                <a:spcPct val="0"/>
              </a:spcAft>
            </a:pPr>
            <a:fld id="{E21D7D2E-04FB-D54D-ACE5-E1298711A6BE}" type="slidenum">
              <a:rPr lang="sv-SE" altLang="sv-SE"/>
              <a:pPr fontAlgn="base">
                <a:spcBef>
                  <a:spcPct val="0"/>
                </a:spcBef>
                <a:spcAft>
                  <a:spcPct val="0"/>
                </a:spcAft>
              </a:pPr>
              <a:t>4</a:t>
            </a:fld>
            <a:endParaRPr lang="sv-SE" alt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23F9F-55D0-833E-2445-3A3E97FAAE46}"/>
            </a:ext>
          </a:extLst>
        </p:cNvPr>
        <p:cNvGrpSpPr/>
        <p:nvPr/>
      </p:nvGrpSpPr>
      <p:grpSpPr>
        <a:xfrm>
          <a:off x="0" y="0"/>
          <a:ext cx="0" cy="0"/>
          <a:chOff x="0" y="0"/>
          <a:chExt cx="0" cy="0"/>
        </a:xfrm>
      </p:grpSpPr>
      <p:sp>
        <p:nvSpPr>
          <p:cNvPr id="10241" name="Platshållare för bildobjekt 1">
            <a:extLst>
              <a:ext uri="{FF2B5EF4-FFF2-40B4-BE49-F238E27FC236}">
                <a16:creationId xmlns:a16="http://schemas.microsoft.com/office/drawing/2014/main" id="{6F89FADB-F8F9-ECCF-5456-3C7E5A4ED48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2" name="Platshållare för anteckningar 2">
            <a:extLst>
              <a:ext uri="{FF2B5EF4-FFF2-40B4-BE49-F238E27FC236}">
                <a16:creationId xmlns:a16="http://schemas.microsoft.com/office/drawing/2014/main" id="{C00F76ED-16F4-E358-B4E8-DF41A5E2B0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dirty="0"/>
              <a:t>1. I Sverige finns ingen lag som reglerar lön eller minimilön - istället kommer parterna överens i avtal om hur löneprocessen ska se ut och  vilka principer som ska gälla för lönesättningen. </a:t>
            </a:r>
            <a:br>
              <a:rPr lang="sv-SE" dirty="0"/>
            </a:br>
            <a:endParaRPr lang="en-US" dirty="0"/>
          </a:p>
          <a:p>
            <a:r>
              <a:rPr lang="sv-SE" dirty="0"/>
              <a:t>Saklig lönesättning innebär att lön ska sättas och motiveras med hjälp av faktorer som är direkt kopplade till dina arbetsuppgifter, din kompetens, hur  väl du utför ditt jobb med mera. </a:t>
            </a:r>
            <a:br>
              <a:rPr lang="sv-SE" dirty="0"/>
            </a:br>
            <a:endParaRPr lang="sv-SE" dirty="0"/>
          </a:p>
          <a:p>
            <a:r>
              <a:rPr lang="sv-SE" dirty="0"/>
              <a:t>Faktorer som inte får påverka din lön är kön, etnicitet, religion, funktionsnedsättning, ålder, sexuell läggning, visstids eller deltidsanställning samt </a:t>
            </a:r>
            <a:r>
              <a:rPr lang="sv-SE" dirty="0" err="1"/>
              <a:t>föräldrarledighet</a:t>
            </a:r>
            <a:endParaRPr lang="sv-SE" dirty="0"/>
          </a:p>
          <a:p>
            <a:endParaRPr lang="sv-SE" dirty="0"/>
          </a:p>
          <a:p>
            <a:r>
              <a:rPr lang="sv-SE" dirty="0"/>
              <a:t>I kollektivavtalet bestäms exempelvis att lönen ska revideras vid de tidpunkter som finns angivna i avtalet, att lönen ska sättas på sakliga grunder och att man som anställda ska kunna påverka sin egen lön genom exempelvis lönesamtal.</a:t>
            </a:r>
          </a:p>
          <a:p>
            <a:endParaRPr lang="sv-SE" dirty="0"/>
          </a:p>
          <a:p>
            <a:r>
              <a:rPr lang="sv-SE" dirty="0">
                <a:solidFill>
                  <a:srgbClr val="000000"/>
                </a:solidFill>
              </a:rPr>
              <a:t>2. Enligt lag har man rätt till allmän pension från staten. Med ett kollektivavtal får du som anställd också tjänstepension, som utgör en viktig del av din totala pension och ger dig bättre ekonomi som pensionär.</a:t>
            </a:r>
          </a:p>
          <a:p>
            <a:endParaRPr lang="sv-SE" dirty="0">
              <a:solidFill>
                <a:srgbClr val="000000"/>
              </a:solidFill>
            </a:endParaRPr>
          </a:p>
          <a:p>
            <a:r>
              <a:rPr lang="sv-SE" dirty="0">
                <a:solidFill>
                  <a:srgbClr val="000000"/>
                </a:solidFill>
              </a:rPr>
              <a:t>3. Du har enligt lag rätt till 25 dagars semester per år. Med ett kollektivavtal har man ofta fler semesterdagar än det som regleras i lag.</a:t>
            </a:r>
          </a:p>
          <a:p>
            <a:endParaRPr lang="sv-SE" dirty="0">
              <a:solidFill>
                <a:srgbClr val="000000"/>
              </a:solidFill>
            </a:endParaRPr>
          </a:p>
          <a:p>
            <a:endParaRPr lang="sv-SE" dirty="0">
              <a:solidFill>
                <a:srgbClr val="000000"/>
              </a:solidFill>
            </a:endParaRPr>
          </a:p>
          <a:p>
            <a:endParaRPr lang="sv-SE" dirty="0">
              <a:solidFill>
                <a:srgbClr val="44546A"/>
              </a:solidFill>
            </a:endParaRPr>
          </a:p>
          <a:p>
            <a:endParaRPr lang="sv-SE" dirty="0"/>
          </a:p>
          <a:p>
            <a:endParaRPr lang="sv-SE" altLang="sv-SE" dirty="0"/>
          </a:p>
        </p:txBody>
      </p:sp>
      <p:sp>
        <p:nvSpPr>
          <p:cNvPr id="10243" name="Platshållare för bildnummer 3">
            <a:extLst>
              <a:ext uri="{FF2B5EF4-FFF2-40B4-BE49-F238E27FC236}">
                <a16:creationId xmlns:a16="http://schemas.microsoft.com/office/drawing/2014/main" id="{742CCA91-1F82-750F-C1F3-FD50C04793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fontAlgn="base">
              <a:spcBef>
                <a:spcPct val="0"/>
              </a:spcBef>
              <a:spcAft>
                <a:spcPct val="0"/>
              </a:spcAft>
            </a:pPr>
            <a:fld id="{E21D7D2E-04FB-D54D-ACE5-E1298711A6BE}" type="slidenum">
              <a:rPr lang="sv-SE" altLang="sv-SE"/>
              <a:pPr fontAlgn="base">
                <a:spcBef>
                  <a:spcPct val="0"/>
                </a:spcBef>
                <a:spcAft>
                  <a:spcPct val="0"/>
                </a:spcAft>
              </a:pPr>
              <a:t>5</a:t>
            </a:fld>
            <a:endParaRPr lang="sv-SE" altLang="sv-SE"/>
          </a:p>
        </p:txBody>
      </p:sp>
    </p:spTree>
    <p:extLst>
      <p:ext uri="{BB962C8B-B14F-4D97-AF65-F5344CB8AC3E}">
        <p14:creationId xmlns:p14="http://schemas.microsoft.com/office/powerpoint/2010/main" val="1164420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Nu har vi pratat om varför kollektivavtal är så viktiga – de ger trygghet, balans och bättre villkor. Och vi har sett att ju fler vi är, desto starkare blir vi i förhandlingarna.</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Så, hur kan du bidra? Genom att bli medlem i Fackförbundet ST!</a:t>
            </a:r>
            <a:br>
              <a:rPr lang="sv-SE" dirty="0">
                <a:cs typeface="+mn-lt"/>
              </a:rPr>
            </a:br>
            <a:endParaRPr lang="sv-SE" dirty="0"/>
          </a:p>
          <a:p>
            <a:pPr marL="285750" indent="-285750">
              <a:buFont typeface="Arial"/>
              <a:buChar char="•"/>
            </a:pPr>
            <a:r>
              <a:rPr lang="sv-SE" sz="1200" kern="1200" dirty="0">
                <a:solidFill>
                  <a:schemeClr val="tx1"/>
                </a:solidFill>
                <a:effectLst/>
                <a:latin typeface="+mn-lt"/>
                <a:ea typeface="+mn-ea"/>
                <a:cs typeface="+mn-cs"/>
              </a:rPr>
              <a:t>Vi är det största fackförbundet inom statlig verksamhet med över </a:t>
            </a:r>
            <a:r>
              <a:rPr lang="sv-SE" sz="1200" b="1" kern="1200" dirty="0">
                <a:solidFill>
                  <a:schemeClr val="tx1"/>
                </a:solidFill>
                <a:effectLst/>
                <a:latin typeface="+mn-lt"/>
                <a:ea typeface="+mn-ea"/>
                <a:cs typeface="+mn-cs"/>
              </a:rPr>
              <a:t>100 000 medlemmar</a:t>
            </a:r>
            <a:r>
              <a:rPr lang="sv-SE" sz="1200" kern="1200" dirty="0">
                <a:solidFill>
                  <a:schemeClr val="tx1"/>
                </a:solidFill>
                <a:effectLst/>
                <a:latin typeface="+mn-lt"/>
                <a:ea typeface="+mn-ea"/>
                <a:cs typeface="+mn-cs"/>
              </a:rPr>
              <a:t>. </a:t>
            </a:r>
            <a:endParaRPr lang="sv-SE"/>
          </a:p>
          <a:p>
            <a:pPr marL="285750" indent="-285750">
              <a:buFont typeface="Arial"/>
              <a:buChar char="•"/>
            </a:pPr>
            <a:r>
              <a:rPr lang="sv-SE" sz="1200" kern="1200" dirty="0">
                <a:solidFill>
                  <a:schemeClr val="tx1"/>
                </a:solidFill>
                <a:effectLst/>
                <a:latin typeface="+mn-lt"/>
                <a:ea typeface="+mn-ea"/>
                <a:cs typeface="+mn-cs"/>
              </a:rPr>
              <a:t>Vi organiserar anställda på myndigheter, i affärsverk, på högskolor och universitet, i statligt ägda bolag eller i statligt finansierade stiftelser. </a:t>
            </a:r>
            <a:endParaRPr lang="sv-SE" sz="1200" kern="1200" dirty="0">
              <a:solidFill>
                <a:schemeClr val="tx1"/>
              </a:solidFill>
              <a:effectLst/>
              <a:latin typeface="+mn-lt"/>
            </a:endParaRPr>
          </a:p>
          <a:p>
            <a:pPr marL="285750" indent="-285750">
              <a:buFont typeface="Arial"/>
              <a:buChar char="•"/>
            </a:pPr>
            <a:r>
              <a:rPr lang="sv-SE" sz="1200" kern="1200" dirty="0">
                <a:solidFill>
                  <a:schemeClr val="tx1"/>
                </a:solidFill>
                <a:effectLst/>
                <a:latin typeface="+mn-lt"/>
                <a:ea typeface="+mn-ea"/>
                <a:cs typeface="+mn-cs"/>
              </a:rPr>
              <a:t>Vi har också medlemmar som arbetar i privata företag med statligt uppdrag.</a:t>
            </a:r>
            <a:endParaRPr lang="sv-SE" sz="1200" kern="1200" dirty="0">
              <a:solidFill>
                <a:schemeClr val="tx1"/>
              </a:solidFill>
              <a:effectLst/>
              <a:latin typeface="+mn-lt"/>
            </a:endParaRPr>
          </a:p>
          <a:p>
            <a:pPr marL="285750" indent="-285750">
              <a:buFont typeface="Arial"/>
              <a:buChar char="•"/>
            </a:pPr>
            <a:r>
              <a:rPr lang="sv-SE" sz="1200" kern="1200" dirty="0">
                <a:solidFill>
                  <a:schemeClr val="tx1"/>
                </a:solidFill>
                <a:effectLst/>
                <a:latin typeface="+mn-lt"/>
                <a:ea typeface="+mn-ea"/>
                <a:cs typeface="+mn-cs"/>
              </a:rPr>
              <a:t>Medlemskap ger dig trygghet, stöd och möjlighet att påverka. Vi finns nära dig på arbetsplatsen med råd, förhandling och hjälp när du behöver det.</a:t>
            </a:r>
            <a:endParaRPr lang="sv-SE" sz="1200" kern="1200" dirty="0">
              <a:solidFill>
                <a:schemeClr val="tx1"/>
              </a:solidFill>
              <a:effectLst/>
              <a:latin typeface="+mn-lt"/>
            </a:endParaRPr>
          </a:p>
          <a:p>
            <a:endParaRPr lang="sv-SE" dirty="0"/>
          </a:p>
        </p:txBody>
      </p:sp>
      <p:sp>
        <p:nvSpPr>
          <p:cNvPr id="4" name="Platshållare för bildnummer 3"/>
          <p:cNvSpPr>
            <a:spLocks noGrp="1"/>
          </p:cNvSpPr>
          <p:nvPr>
            <p:ph type="sldNum" sz="quarter" idx="5"/>
          </p:nvPr>
        </p:nvSpPr>
        <p:spPr/>
        <p:txBody>
          <a:bodyPr/>
          <a:lstStyle/>
          <a:p>
            <a:pPr>
              <a:defRPr/>
            </a:pPr>
            <a:fld id="{8ECF7F2D-0FD2-3643-87FF-B4976D4A5215}" type="slidenum">
              <a:rPr lang="sv-SE" smtClean="0"/>
              <a:pPr>
                <a:defRPr/>
              </a:pPr>
              <a:t>6</a:t>
            </a:fld>
            <a:endParaRPr lang="sv-SE"/>
          </a:p>
        </p:txBody>
      </p:sp>
    </p:spTree>
    <p:extLst>
      <p:ext uri="{BB962C8B-B14F-4D97-AF65-F5344CB8AC3E}">
        <p14:creationId xmlns:p14="http://schemas.microsoft.com/office/powerpoint/2010/main" val="4226712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8ECF7F2D-0FD2-3643-87FF-B4976D4A5215}" type="slidenum">
              <a:rPr lang="sv-SE" smtClean="0"/>
              <a:pPr>
                <a:defRPr/>
              </a:pPr>
              <a:t>7</a:t>
            </a:fld>
            <a:endParaRPr lang="sv-SE"/>
          </a:p>
        </p:txBody>
      </p:sp>
    </p:spTree>
    <p:extLst>
      <p:ext uri="{BB962C8B-B14F-4D97-AF65-F5344CB8AC3E}">
        <p14:creationId xmlns:p14="http://schemas.microsoft.com/office/powerpoint/2010/main" val="4234844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b="1" i="0">
                <a:solidFill>
                  <a:srgbClr val="002060"/>
                </a:solidFill>
                <a:latin typeface="Segoe UI" panose="020B0502040204020203" pitchFamily="34" charset="0"/>
                <a:cs typeface="Segoe UI" panose="020B0502040204020203" pitchFamily="34" charset="0"/>
              </a:defRPr>
            </a:lvl1pPr>
          </a:lstStyle>
          <a:p>
            <a:r>
              <a:rPr lang="sv-SE" dirty="0"/>
              <a:t>Klicka här för att ändra mall för rubrikformat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b="1" i="0">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p>
        </p:txBody>
      </p:sp>
      <p:sp>
        <p:nvSpPr>
          <p:cNvPr id="4" name="Platshållare för datum 3">
            <a:extLst>
              <a:ext uri="{FF2B5EF4-FFF2-40B4-BE49-F238E27FC236}">
                <a16:creationId xmlns:a16="http://schemas.microsoft.com/office/drawing/2014/main" id="{982BE190-4F07-8562-291C-F23C27C50623}"/>
              </a:ext>
            </a:extLst>
          </p:cNvPr>
          <p:cNvSpPr>
            <a:spLocks noGrp="1"/>
          </p:cNvSpPr>
          <p:nvPr>
            <p:ph type="dt" sz="half" idx="10"/>
          </p:nvPr>
        </p:nvSpPr>
        <p:spPr/>
        <p:txBody>
          <a:bodyPr/>
          <a:lstStyle>
            <a:lvl1pPr>
              <a:defRPr/>
            </a:lvl1pPr>
          </a:lstStyle>
          <a:p>
            <a:pPr>
              <a:defRPr/>
            </a:pPr>
            <a:fld id="{2DFBFF0A-DA07-8742-9FC9-56BA30F0DBEF}" type="datetimeFigureOut">
              <a:rPr lang="sv-SE"/>
              <a:pPr>
                <a:defRPr/>
              </a:pPr>
              <a:t>2026-02-05</a:t>
            </a:fld>
            <a:endParaRPr lang="sv-SE"/>
          </a:p>
        </p:txBody>
      </p:sp>
      <p:sp>
        <p:nvSpPr>
          <p:cNvPr id="5" name="Platshållare för sidfot 4">
            <a:extLst>
              <a:ext uri="{FF2B5EF4-FFF2-40B4-BE49-F238E27FC236}">
                <a16:creationId xmlns:a16="http://schemas.microsoft.com/office/drawing/2014/main" id="{D9C7CA3B-5388-8DDD-3231-8EEC28111B9E}"/>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8B9F6F1F-F183-67B2-3F45-CD3B28A669D0}"/>
              </a:ext>
            </a:extLst>
          </p:cNvPr>
          <p:cNvSpPr>
            <a:spLocks noGrp="1"/>
          </p:cNvSpPr>
          <p:nvPr>
            <p:ph type="sldNum" sz="quarter" idx="12"/>
          </p:nvPr>
        </p:nvSpPr>
        <p:spPr/>
        <p:txBody>
          <a:bodyPr/>
          <a:lstStyle>
            <a:lvl1pPr>
              <a:defRPr/>
            </a:lvl1pPr>
          </a:lstStyle>
          <a:p>
            <a:pPr>
              <a:defRPr/>
            </a:pPr>
            <a:fld id="{E8E835BB-CC8F-6545-9A2E-B1FC2E89CEB2}" type="slidenum">
              <a:rPr lang="sv-SE"/>
              <a:pPr>
                <a:defRPr/>
              </a:pPr>
              <a:t>‹#›</a:t>
            </a:fld>
            <a:endParaRPr lang="sv-SE"/>
          </a:p>
        </p:txBody>
      </p:sp>
    </p:spTree>
    <p:extLst>
      <p:ext uri="{BB962C8B-B14F-4D97-AF65-F5344CB8AC3E}">
        <p14:creationId xmlns:p14="http://schemas.microsoft.com/office/powerpoint/2010/main" val="677995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sz="3600" b="1" i="0">
                <a:solidFill>
                  <a:srgbClr val="002060"/>
                </a:solidFill>
                <a:latin typeface="Segoe UI" panose="020B0502040204020203" pitchFamily="34" charset="0"/>
                <a:cs typeface="Segoe UI" panose="020B0502040204020203" pitchFamily="34" charset="0"/>
              </a:defRPr>
            </a:lvl1pPr>
          </a:lstStyle>
          <a:p>
            <a:r>
              <a:rPr lang="sv-SE" dirty="0"/>
              <a:t>Klicka här för att ändra mall för rubrikformat</a:t>
            </a:r>
          </a:p>
        </p:txBody>
      </p:sp>
      <p:sp>
        <p:nvSpPr>
          <p:cNvPr id="3" name="Platshållare för innehåll 2"/>
          <p:cNvSpPr>
            <a:spLocks noGrp="1"/>
          </p:cNvSpPr>
          <p:nvPr>
            <p:ph idx="1"/>
          </p:nvPr>
        </p:nvSpPr>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AFCE09EB-0C0C-32D9-5630-9F9141396286}"/>
              </a:ext>
            </a:extLst>
          </p:cNvPr>
          <p:cNvSpPr>
            <a:spLocks noGrp="1"/>
          </p:cNvSpPr>
          <p:nvPr>
            <p:ph type="dt" sz="half" idx="10"/>
          </p:nvPr>
        </p:nvSpPr>
        <p:spPr/>
        <p:txBody>
          <a:bodyPr/>
          <a:lstStyle>
            <a:lvl1pPr>
              <a:defRPr/>
            </a:lvl1pPr>
          </a:lstStyle>
          <a:p>
            <a:pPr>
              <a:defRPr/>
            </a:pPr>
            <a:fld id="{8D2CA27E-44AC-844F-9304-04A51CCD254D}" type="datetimeFigureOut">
              <a:rPr lang="sv-SE"/>
              <a:pPr>
                <a:defRPr/>
              </a:pPr>
              <a:t>2026-02-05</a:t>
            </a:fld>
            <a:endParaRPr lang="sv-SE"/>
          </a:p>
        </p:txBody>
      </p:sp>
      <p:sp>
        <p:nvSpPr>
          <p:cNvPr id="5" name="Platshållare för sidfot 4">
            <a:extLst>
              <a:ext uri="{FF2B5EF4-FFF2-40B4-BE49-F238E27FC236}">
                <a16:creationId xmlns:a16="http://schemas.microsoft.com/office/drawing/2014/main" id="{397DBD82-0DC8-E826-6A33-F0AABF0A428B}"/>
              </a:ext>
            </a:extLst>
          </p:cNvPr>
          <p:cNvSpPr>
            <a:spLocks noGrp="1"/>
          </p:cNvSpPr>
          <p:nvPr>
            <p:ph type="ftr" sz="quarter" idx="11"/>
          </p:nvPr>
        </p:nvSpPr>
        <p:spPr/>
        <p:txBody>
          <a:bodyPr/>
          <a:lstStyle>
            <a:lvl1pPr>
              <a:defRPr/>
            </a:lvl1pPr>
          </a:lstStyle>
          <a:p>
            <a:pPr>
              <a:defRPr/>
            </a:pPr>
            <a:endParaRPr lang="sv-SE"/>
          </a:p>
        </p:txBody>
      </p:sp>
      <p:sp>
        <p:nvSpPr>
          <p:cNvPr id="6" name="Platshållare för bildnummer 5">
            <a:extLst>
              <a:ext uri="{FF2B5EF4-FFF2-40B4-BE49-F238E27FC236}">
                <a16:creationId xmlns:a16="http://schemas.microsoft.com/office/drawing/2014/main" id="{D2D3F9C2-0BFC-37D4-AC6C-33018AE77311}"/>
              </a:ext>
            </a:extLst>
          </p:cNvPr>
          <p:cNvSpPr>
            <a:spLocks noGrp="1"/>
          </p:cNvSpPr>
          <p:nvPr>
            <p:ph type="sldNum" sz="quarter" idx="12"/>
          </p:nvPr>
        </p:nvSpPr>
        <p:spPr/>
        <p:txBody>
          <a:bodyPr/>
          <a:lstStyle>
            <a:lvl1pPr>
              <a:defRPr/>
            </a:lvl1pPr>
          </a:lstStyle>
          <a:p>
            <a:pPr>
              <a:defRPr/>
            </a:pPr>
            <a:fld id="{7B240E38-3601-D444-B368-106676C39088}" type="slidenum">
              <a:rPr lang="sv-SE"/>
              <a:pPr>
                <a:defRPr/>
              </a:pPr>
              <a:t>‹#›</a:t>
            </a:fld>
            <a:endParaRPr lang="sv-SE"/>
          </a:p>
        </p:txBody>
      </p:sp>
    </p:spTree>
    <p:extLst>
      <p:ext uri="{BB962C8B-B14F-4D97-AF65-F5344CB8AC3E}">
        <p14:creationId xmlns:p14="http://schemas.microsoft.com/office/powerpoint/2010/main" val="958351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26B0B5-4DD7-2E76-3C1C-8557D6267D22}"/>
              </a:ext>
            </a:extLst>
          </p:cNvPr>
          <p:cNvSpPr>
            <a:spLocks noGrp="1"/>
          </p:cNvSpPr>
          <p:nvPr>
            <p:ph type="title"/>
          </p:nvPr>
        </p:nvSpPr>
        <p:spPr/>
        <p:txBody>
          <a:bodyPr/>
          <a:lstStyle/>
          <a:p>
            <a:r>
              <a:rPr lang="sv-SE" dirty="0"/>
              <a:t>Klicka här för att ändra mall för rubrikformat</a:t>
            </a:r>
          </a:p>
        </p:txBody>
      </p:sp>
      <p:sp>
        <p:nvSpPr>
          <p:cNvPr id="3" name="Platshållare för datum 2">
            <a:extLst>
              <a:ext uri="{FF2B5EF4-FFF2-40B4-BE49-F238E27FC236}">
                <a16:creationId xmlns:a16="http://schemas.microsoft.com/office/drawing/2014/main" id="{89BBE722-3323-AC7A-C52A-5A2892B897B9}"/>
              </a:ext>
            </a:extLst>
          </p:cNvPr>
          <p:cNvSpPr>
            <a:spLocks noGrp="1"/>
          </p:cNvSpPr>
          <p:nvPr>
            <p:ph type="dt" sz="half" idx="10"/>
          </p:nvPr>
        </p:nvSpPr>
        <p:spPr/>
        <p:txBody>
          <a:bodyPr/>
          <a:lstStyle/>
          <a:p>
            <a:pPr>
              <a:defRPr/>
            </a:pPr>
            <a:fld id="{912A29C2-06FC-BC4B-B65A-3CBF0CBF8B90}" type="datetimeFigureOut">
              <a:rPr lang="sv-SE" smtClean="0"/>
              <a:pPr>
                <a:defRPr/>
              </a:pPr>
              <a:t>2026-02-05</a:t>
            </a:fld>
            <a:endParaRPr lang="sv-SE"/>
          </a:p>
        </p:txBody>
      </p:sp>
      <p:sp>
        <p:nvSpPr>
          <p:cNvPr id="4" name="Platshållare för sidfot 3">
            <a:extLst>
              <a:ext uri="{FF2B5EF4-FFF2-40B4-BE49-F238E27FC236}">
                <a16:creationId xmlns:a16="http://schemas.microsoft.com/office/drawing/2014/main" id="{AC31B46B-8E5B-9B33-59C5-2DE49F9D8F3F}"/>
              </a:ext>
            </a:extLst>
          </p:cNvPr>
          <p:cNvSpPr>
            <a:spLocks noGrp="1"/>
          </p:cNvSpPr>
          <p:nvPr>
            <p:ph type="ftr" sz="quarter" idx="11"/>
          </p:nvPr>
        </p:nvSpPr>
        <p:spPr/>
        <p:txBody>
          <a:bodyPr/>
          <a:lstStyle/>
          <a:p>
            <a:pPr>
              <a:defRPr/>
            </a:pPr>
            <a:endParaRPr lang="sv-SE"/>
          </a:p>
        </p:txBody>
      </p:sp>
      <p:sp>
        <p:nvSpPr>
          <p:cNvPr id="5" name="Platshållare för bildnummer 4">
            <a:extLst>
              <a:ext uri="{FF2B5EF4-FFF2-40B4-BE49-F238E27FC236}">
                <a16:creationId xmlns:a16="http://schemas.microsoft.com/office/drawing/2014/main" id="{372F3031-82D5-936F-6B21-813B387EB2A6}"/>
              </a:ext>
            </a:extLst>
          </p:cNvPr>
          <p:cNvSpPr>
            <a:spLocks noGrp="1"/>
          </p:cNvSpPr>
          <p:nvPr>
            <p:ph type="sldNum" sz="quarter" idx="12"/>
          </p:nvPr>
        </p:nvSpPr>
        <p:spPr/>
        <p:txBody>
          <a:bodyPr/>
          <a:lstStyle/>
          <a:p>
            <a:pPr>
              <a:defRPr/>
            </a:pPr>
            <a:fld id="{6EAC481A-3ECE-7049-8F94-5459330405A9}" type="slidenum">
              <a:rPr lang="sv-SE" smtClean="0"/>
              <a:pPr>
                <a:defRPr/>
              </a:pPr>
              <a:t>‹#›</a:t>
            </a:fld>
            <a:endParaRPr lang="sv-SE"/>
          </a:p>
        </p:txBody>
      </p:sp>
    </p:spTree>
    <p:extLst>
      <p:ext uri="{BB962C8B-B14F-4D97-AF65-F5344CB8AC3E}">
        <p14:creationId xmlns:p14="http://schemas.microsoft.com/office/powerpoint/2010/main" val="13051836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tshållare för rubrik 1">
            <a:extLst>
              <a:ext uri="{FF2B5EF4-FFF2-40B4-BE49-F238E27FC236}">
                <a16:creationId xmlns:a16="http://schemas.microsoft.com/office/drawing/2014/main" id="{2EFCF9A0-EEAA-6B14-DB26-017920501059}"/>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dirty="0"/>
              <a:t>Klicka här för att ändra mall för rubrikformat</a:t>
            </a:r>
          </a:p>
        </p:txBody>
      </p:sp>
      <p:sp>
        <p:nvSpPr>
          <p:cNvPr id="1027" name="Platshållare för text 2">
            <a:extLst>
              <a:ext uri="{FF2B5EF4-FFF2-40B4-BE49-F238E27FC236}">
                <a16:creationId xmlns:a16="http://schemas.microsoft.com/office/drawing/2014/main" id="{EC5B53DB-0DE5-801D-3BD4-D49420E5DE7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4" name="Platshållare för datum 3">
            <a:extLst>
              <a:ext uri="{FF2B5EF4-FFF2-40B4-BE49-F238E27FC236}">
                <a16:creationId xmlns:a16="http://schemas.microsoft.com/office/drawing/2014/main" id="{0B2B9455-3FE9-439F-B0EB-31AAE73AAA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82000"/>
                  </a:schemeClr>
                </a:solidFill>
                <a:latin typeface="+mn-lt"/>
              </a:defRPr>
            </a:lvl1pPr>
          </a:lstStyle>
          <a:p>
            <a:pPr>
              <a:defRPr/>
            </a:pPr>
            <a:fld id="{912A29C2-06FC-BC4B-B65A-3CBF0CBF8B90}" type="datetimeFigureOut">
              <a:rPr lang="sv-SE"/>
              <a:pPr>
                <a:defRPr/>
              </a:pPr>
              <a:t>2026-02-05</a:t>
            </a:fld>
            <a:endParaRPr lang="sv-SE"/>
          </a:p>
        </p:txBody>
      </p:sp>
      <p:sp>
        <p:nvSpPr>
          <p:cNvPr id="5" name="Platshållare för sidfot 4">
            <a:extLst>
              <a:ext uri="{FF2B5EF4-FFF2-40B4-BE49-F238E27FC236}">
                <a16:creationId xmlns:a16="http://schemas.microsoft.com/office/drawing/2014/main" id="{0564BB95-0670-69B0-7AB5-6864E053F5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82000"/>
                  </a:schemeClr>
                </a:solidFill>
                <a:latin typeface="+mn-lt"/>
              </a:defRPr>
            </a:lvl1pPr>
          </a:lstStyle>
          <a:p>
            <a:pPr>
              <a:defRPr/>
            </a:pPr>
            <a:endParaRPr lang="sv-SE"/>
          </a:p>
        </p:txBody>
      </p:sp>
      <p:sp>
        <p:nvSpPr>
          <p:cNvPr id="6" name="Platshållare för bildnummer 5">
            <a:extLst>
              <a:ext uri="{FF2B5EF4-FFF2-40B4-BE49-F238E27FC236}">
                <a16:creationId xmlns:a16="http://schemas.microsoft.com/office/drawing/2014/main" id="{46D5387B-4826-6C1D-64AE-61F5A2F7B0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82000"/>
                  </a:schemeClr>
                </a:solidFill>
                <a:latin typeface="+mn-lt"/>
              </a:defRPr>
            </a:lvl1pPr>
          </a:lstStyle>
          <a:p>
            <a:pPr>
              <a:defRPr/>
            </a:pPr>
            <a:fld id="{6EAC481A-3ECE-7049-8F94-5459330405A9}"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rtl="0" eaLnBrk="1" fontAlgn="base" hangingPunct="1">
        <a:lnSpc>
          <a:spcPct val="90000"/>
        </a:lnSpc>
        <a:spcBef>
          <a:spcPct val="0"/>
        </a:spcBef>
        <a:spcAft>
          <a:spcPct val="0"/>
        </a:spcAft>
        <a:defRPr sz="3600" b="1" i="0" kern="1200">
          <a:solidFill>
            <a:schemeClr val="tx1"/>
          </a:solidFill>
          <a:latin typeface="Segoe UI" panose="020B0502040204020203" pitchFamily="34" charset="0"/>
          <a:ea typeface="+mj-ea"/>
          <a:cs typeface="Segoe UI" panose="020B0502040204020203" pitchFamily="34" charset="0"/>
        </a:defRPr>
      </a:lvl1pPr>
      <a:lvl2pPr algn="l" rtl="0" eaLnBrk="1" fontAlgn="base" hangingPunct="1">
        <a:lnSpc>
          <a:spcPct val="90000"/>
        </a:lnSpc>
        <a:spcBef>
          <a:spcPct val="0"/>
        </a:spcBef>
        <a:spcAft>
          <a:spcPct val="0"/>
        </a:spcAft>
        <a:defRPr sz="4400">
          <a:solidFill>
            <a:schemeClr val="tx1"/>
          </a:solidFill>
          <a:latin typeface="Aptos Display" panose="020B0004020202020204" pitchFamily="34" charset="0"/>
        </a:defRPr>
      </a:lvl2pPr>
      <a:lvl3pPr algn="l" rtl="0" eaLnBrk="1" fontAlgn="base" hangingPunct="1">
        <a:lnSpc>
          <a:spcPct val="90000"/>
        </a:lnSpc>
        <a:spcBef>
          <a:spcPct val="0"/>
        </a:spcBef>
        <a:spcAft>
          <a:spcPct val="0"/>
        </a:spcAft>
        <a:defRPr sz="4400">
          <a:solidFill>
            <a:schemeClr val="tx1"/>
          </a:solidFill>
          <a:latin typeface="Aptos Display" panose="020B0004020202020204" pitchFamily="34" charset="0"/>
        </a:defRPr>
      </a:lvl3pPr>
      <a:lvl4pPr algn="l" rtl="0" eaLnBrk="1" fontAlgn="base" hangingPunct="1">
        <a:lnSpc>
          <a:spcPct val="90000"/>
        </a:lnSpc>
        <a:spcBef>
          <a:spcPct val="0"/>
        </a:spcBef>
        <a:spcAft>
          <a:spcPct val="0"/>
        </a:spcAft>
        <a:defRPr sz="4400">
          <a:solidFill>
            <a:schemeClr val="tx1"/>
          </a:solidFill>
          <a:latin typeface="Aptos Display" panose="020B0004020202020204" pitchFamily="34" charset="0"/>
        </a:defRPr>
      </a:lvl4pPr>
      <a:lvl5pPr algn="l" rtl="0" eaLnBrk="1" fontAlgn="base" hangingPunct="1">
        <a:lnSpc>
          <a:spcPct val="90000"/>
        </a:lnSpc>
        <a:spcBef>
          <a:spcPct val="0"/>
        </a:spcBef>
        <a:spcAft>
          <a:spcPct val="0"/>
        </a:spcAft>
        <a:defRPr sz="4400">
          <a:solidFill>
            <a:schemeClr val="tx1"/>
          </a:solidFill>
          <a:latin typeface="Aptos Display" panose="020B00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Aptos Display" panose="020B0004020202020204" pitchFamily="34" charset="0"/>
        </a:defRPr>
      </a:lvl6pPr>
      <a:lvl7pPr marL="914400" algn="l" rtl="0" eaLnBrk="1" fontAlgn="base" hangingPunct="1">
        <a:lnSpc>
          <a:spcPct val="90000"/>
        </a:lnSpc>
        <a:spcBef>
          <a:spcPct val="0"/>
        </a:spcBef>
        <a:spcAft>
          <a:spcPct val="0"/>
        </a:spcAft>
        <a:defRPr sz="4400">
          <a:solidFill>
            <a:schemeClr val="tx1"/>
          </a:solidFill>
          <a:latin typeface="Aptos Display" panose="020B0004020202020204" pitchFamily="34" charset="0"/>
        </a:defRPr>
      </a:lvl7pPr>
      <a:lvl8pPr marL="1371600" algn="l" rtl="0" eaLnBrk="1" fontAlgn="base" hangingPunct="1">
        <a:lnSpc>
          <a:spcPct val="90000"/>
        </a:lnSpc>
        <a:spcBef>
          <a:spcPct val="0"/>
        </a:spcBef>
        <a:spcAft>
          <a:spcPct val="0"/>
        </a:spcAft>
        <a:defRPr sz="4400">
          <a:solidFill>
            <a:schemeClr val="tx1"/>
          </a:solidFill>
          <a:latin typeface="Aptos Display" panose="020B0004020202020204" pitchFamily="34" charset="0"/>
        </a:defRPr>
      </a:lvl8pPr>
      <a:lvl9pPr marL="1828800" algn="l" rtl="0" eaLnBrk="1" fontAlgn="base" hangingPunct="1">
        <a:lnSpc>
          <a:spcPct val="90000"/>
        </a:lnSpc>
        <a:spcBef>
          <a:spcPct val="0"/>
        </a:spcBef>
        <a:spcAft>
          <a:spcPct val="0"/>
        </a:spcAft>
        <a:defRPr sz="4400">
          <a:solidFill>
            <a:schemeClr val="tx1"/>
          </a:solidFill>
          <a:latin typeface="Aptos Display" panose="020B00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b="1" i="0" kern="1200">
          <a:solidFill>
            <a:schemeClr val="tx1"/>
          </a:solidFill>
          <a:latin typeface="Segoe UI" panose="020B0502040204020203" pitchFamily="34" charset="0"/>
          <a:ea typeface="+mn-ea"/>
          <a:cs typeface="Segoe UI" panose="020B0502040204020203"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b="1" i="0" kern="1200">
          <a:solidFill>
            <a:schemeClr val="tx1"/>
          </a:solidFill>
          <a:latin typeface="Segoe UI" panose="020B0502040204020203" pitchFamily="34" charset="0"/>
          <a:ea typeface="+mn-ea"/>
          <a:cs typeface="Segoe UI" panose="020B0502040204020203"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b="1" i="0" kern="1200">
          <a:solidFill>
            <a:schemeClr val="tx1"/>
          </a:solidFill>
          <a:latin typeface="Segoe UI" panose="020B0502040204020203" pitchFamily="34" charset="0"/>
          <a:ea typeface="+mn-ea"/>
          <a:cs typeface="Segoe UI" panose="020B0502040204020203"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b="1" i="0" kern="1200">
          <a:solidFill>
            <a:schemeClr val="tx1"/>
          </a:solidFill>
          <a:latin typeface="Segoe UI" panose="020B0502040204020203" pitchFamily="34" charset="0"/>
          <a:ea typeface="+mn-ea"/>
          <a:cs typeface="Segoe UI" panose="020B0502040204020203"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b="1"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tif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9FA008E6-B451-C1F6-4B23-2404D8481E8B}"/>
              </a:ext>
            </a:extLst>
          </p:cNvPr>
          <p:cNvPicPr>
            <a:picLocks noChangeAspect="1"/>
          </p:cNvPicPr>
          <p:nvPr/>
        </p:nvPicPr>
        <p:blipFill>
          <a:blip r:embed="rId3"/>
          <a:stretch>
            <a:fillRect/>
          </a:stretch>
        </p:blipFill>
        <p:spPr>
          <a:xfrm>
            <a:off x="0" y="-1967"/>
            <a:ext cx="12192000" cy="6932274"/>
          </a:xfrm>
          <a:prstGeom prst="rect">
            <a:avLst/>
          </a:prstGeom>
        </p:spPr>
      </p:pic>
      <p:pic>
        <p:nvPicPr>
          <p:cNvPr id="3074" name="Picture 5" descr="ST_rgb_ny.tif">
            <a:extLst>
              <a:ext uri="{FF2B5EF4-FFF2-40B4-BE49-F238E27FC236}">
                <a16:creationId xmlns:a16="http://schemas.microsoft.com/office/drawing/2014/main" id="{EFABA0CB-9592-C084-2A39-D57A515A2F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63313" y="5949950"/>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ubrik 1">
            <a:extLst>
              <a:ext uri="{FF2B5EF4-FFF2-40B4-BE49-F238E27FC236}">
                <a16:creationId xmlns:a16="http://schemas.microsoft.com/office/drawing/2014/main" id="{1AA67B0D-2655-0DAD-209C-580789967465}"/>
              </a:ext>
            </a:extLst>
          </p:cNvPr>
          <p:cNvSpPr txBox="1">
            <a:spLocks noChangeArrowheads="1"/>
          </p:cNvSpPr>
          <p:nvPr/>
        </p:nvSpPr>
        <p:spPr bwMode="auto">
          <a:xfrm>
            <a:off x="1987062" y="1527484"/>
            <a:ext cx="9817588" cy="3443290"/>
          </a:xfrm>
          <a:prstGeom prst="rect">
            <a:avLst/>
          </a:prstGeom>
          <a:noFill/>
          <a:ln>
            <a:noFill/>
          </a:ln>
        </p:spPr>
        <p:txBody>
          <a:bodyPr anchor="ct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r>
              <a:rPr lang="sv-SE" sz="6000" b="1" dirty="0">
                <a:solidFill>
                  <a:srgbClr val="002060"/>
                </a:solidFill>
              </a:rPr>
              <a:t>Kollektivavtalets dag</a:t>
            </a:r>
            <a:endParaRPr lang="sv-SE" sz="6000" dirty="0">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60EC816E-FB12-CA2C-B49D-5DECD176392B}"/>
              </a:ext>
            </a:extLst>
          </p:cNvPr>
          <p:cNvPicPr>
            <a:picLocks noChangeAspect="1"/>
          </p:cNvPicPr>
          <p:nvPr/>
        </p:nvPicPr>
        <p:blipFill>
          <a:blip r:embed="rId3"/>
          <a:stretch>
            <a:fillRect/>
          </a:stretch>
        </p:blipFill>
        <p:spPr>
          <a:xfrm>
            <a:off x="0" y="-37137"/>
            <a:ext cx="12192000" cy="6932274"/>
          </a:xfrm>
          <a:prstGeom prst="rect">
            <a:avLst/>
          </a:prstGeom>
        </p:spPr>
      </p:pic>
      <p:pic>
        <p:nvPicPr>
          <p:cNvPr id="5122" name="Picture 3" descr="ST_rgb_ny.tif">
            <a:extLst>
              <a:ext uri="{FF2B5EF4-FFF2-40B4-BE49-F238E27FC236}">
                <a16:creationId xmlns:a16="http://schemas.microsoft.com/office/drawing/2014/main" id="{669EC368-C80A-DA4D-077D-301FAC8883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63313" y="5949950"/>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54717D97-7287-4CFE-0744-858791E53ADC}"/>
              </a:ext>
            </a:extLst>
          </p:cNvPr>
          <p:cNvSpPr txBox="1">
            <a:spLocks/>
          </p:cNvSpPr>
          <p:nvPr/>
        </p:nvSpPr>
        <p:spPr>
          <a:xfrm>
            <a:off x="1178169" y="1617785"/>
            <a:ext cx="8892930" cy="5240214"/>
          </a:xfrm>
          <a:prstGeom prst="rect">
            <a:avLst/>
          </a:prstGeom>
        </p:spPr>
        <p:txBody>
          <a:bodyPr numCol="1" spcCol="360000"/>
          <a:lstStyle>
            <a:lvl1pPr marL="361950" indent="-361950" algn="l" defTabSz="914400" rtl="0" eaLnBrk="1" latinLnBrk="0" hangingPunct="1">
              <a:lnSpc>
                <a:spcPct val="100000"/>
              </a:lnSpc>
              <a:spcBef>
                <a:spcPts val="1200"/>
              </a:spcBef>
              <a:buFont typeface="Arial"/>
              <a:buChar char="•"/>
              <a:defRPr sz="2600" kern="1200">
                <a:solidFill>
                  <a:schemeClr val="tx1"/>
                </a:solidFill>
                <a:latin typeface="+mn-lt"/>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mn-lt"/>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mn-lt"/>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sv-SE" sz="3600" b="1" dirty="0">
                <a:solidFill>
                  <a:srgbClr val="002060"/>
                </a:solidFill>
              </a:rPr>
              <a:t>Idag firar vi det som gör </a:t>
            </a:r>
            <a:br>
              <a:rPr lang="sv-SE" sz="3600" b="1" dirty="0">
                <a:solidFill>
                  <a:srgbClr val="002060"/>
                </a:solidFill>
              </a:rPr>
            </a:br>
            <a:r>
              <a:rPr lang="sv-SE" sz="3600" b="1" dirty="0">
                <a:solidFill>
                  <a:srgbClr val="002060"/>
                </a:solidFill>
              </a:rPr>
              <a:t>jobbet bättre – kollektivavtalet!</a:t>
            </a:r>
          </a:p>
          <a:p>
            <a:pPr marL="0" indent="0">
              <a:buNone/>
            </a:pPr>
            <a:r>
              <a:rPr lang="sv-SE" sz="2000" dirty="0"/>
              <a:t>Kollektivavtalet ger:</a:t>
            </a:r>
          </a:p>
          <a:p>
            <a:pPr marL="0" indent="-216000">
              <a:spcBef>
                <a:spcPts val="600"/>
              </a:spcBef>
              <a:buClr>
                <a:srgbClr val="002060"/>
              </a:buClr>
            </a:pPr>
            <a:r>
              <a:rPr lang="sv-SE" sz="2000" dirty="0"/>
              <a:t>Trygghet</a:t>
            </a:r>
          </a:p>
          <a:p>
            <a:pPr marL="0" indent="-216000">
              <a:spcBef>
                <a:spcPts val="600"/>
              </a:spcBef>
              <a:buClr>
                <a:srgbClr val="002060"/>
              </a:buClr>
            </a:pPr>
            <a:r>
              <a:rPr lang="sv-SE" sz="2000" dirty="0"/>
              <a:t>Schysta villkor </a:t>
            </a:r>
          </a:p>
          <a:p>
            <a:pPr marL="0" indent="-216000">
              <a:spcBef>
                <a:spcPts val="600"/>
              </a:spcBef>
              <a:buClr>
                <a:srgbClr val="002060"/>
              </a:buClr>
            </a:pPr>
            <a:r>
              <a:rPr lang="sv-SE" sz="2000" dirty="0"/>
              <a:t>Bättre pension</a:t>
            </a:r>
          </a:p>
          <a:p>
            <a:pPr marL="0" indent="0">
              <a:spcBef>
                <a:spcPts val="0"/>
              </a:spcBef>
              <a:buClr>
                <a:srgbClr val="002060"/>
              </a:buClr>
              <a:buNone/>
            </a:pPr>
            <a:br>
              <a:rPr lang="sv-SE" sz="2000" dirty="0"/>
            </a:br>
            <a:r>
              <a:rPr lang="sv-SE" sz="2000" dirty="0"/>
              <a:t>Ju fler vi är, desto starkare blir vi i förhandlingarna! </a:t>
            </a:r>
            <a:endParaRPr lang="sv-SE" sz="2000" b="1" i="1" dirty="0">
              <a:latin typeface="Segoe UI" panose="020B0502040204020203" pitchFamily="34" charset="0"/>
              <a:cs typeface="Segoe UI" panose="020B0502040204020203"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83C94841-5B6C-1C19-2D58-EDFF16E61B26}"/>
              </a:ext>
            </a:extLst>
          </p:cNvPr>
          <p:cNvPicPr>
            <a:picLocks noChangeAspect="1"/>
          </p:cNvPicPr>
          <p:nvPr/>
        </p:nvPicPr>
        <p:blipFill>
          <a:blip r:embed="rId3"/>
          <a:stretch>
            <a:fillRect/>
          </a:stretch>
        </p:blipFill>
        <p:spPr>
          <a:xfrm>
            <a:off x="0" y="-37137"/>
            <a:ext cx="12192000" cy="6932274"/>
          </a:xfrm>
          <a:prstGeom prst="rect">
            <a:avLst/>
          </a:prstGeom>
        </p:spPr>
      </p:pic>
      <p:pic>
        <p:nvPicPr>
          <p:cNvPr id="7172" name="Picture 7" descr="ST_rgb_ny.tif">
            <a:extLst>
              <a:ext uri="{FF2B5EF4-FFF2-40B4-BE49-F238E27FC236}">
                <a16:creationId xmlns:a16="http://schemas.microsoft.com/office/drawing/2014/main" id="{DED07979-A670-420A-B504-41FBB61692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63313" y="5949950"/>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4">
            <a:extLst>
              <a:ext uri="{FF2B5EF4-FFF2-40B4-BE49-F238E27FC236}">
                <a16:creationId xmlns:a16="http://schemas.microsoft.com/office/drawing/2014/main" id="{8205EE51-44C9-D440-3B4F-499794C0E1D3}"/>
              </a:ext>
            </a:extLst>
          </p:cNvPr>
          <p:cNvSpPr>
            <a:spLocks noGrp="1"/>
          </p:cNvSpPr>
          <p:nvPr/>
        </p:nvSpPr>
        <p:spPr>
          <a:xfrm>
            <a:off x="1158393" y="1317807"/>
            <a:ext cx="9296400" cy="785813"/>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t" anchorCtr="0">
            <a:noAutofit/>
          </a:bodyPr>
          <a:lstStyle>
            <a:lvl1pPr algn="l" defTabSz="914400" rtl="0" eaLnBrk="1" latinLnBrk="0" hangingPunct="1">
              <a:lnSpc>
                <a:spcPct val="90000"/>
              </a:lnSpc>
              <a:spcBef>
                <a:spcPct val="0"/>
              </a:spcBef>
              <a:buNone/>
              <a:defRPr sz="4800" b="1" kern="1200">
                <a:solidFill>
                  <a:srgbClr val="18185C"/>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sv-SE" sz="2800" dirty="0"/>
          </a:p>
        </p:txBody>
      </p:sp>
      <p:sp>
        <p:nvSpPr>
          <p:cNvPr id="4" name="Rectangle 4">
            <a:extLst>
              <a:ext uri="{FF2B5EF4-FFF2-40B4-BE49-F238E27FC236}">
                <a16:creationId xmlns:a16="http://schemas.microsoft.com/office/drawing/2014/main" id="{A2067000-3CA8-008B-4A9C-E2D2BDC68B04}"/>
              </a:ext>
            </a:extLst>
          </p:cNvPr>
          <p:cNvSpPr>
            <a:spLocks noChangeArrowheads="1"/>
          </p:cNvSpPr>
          <p:nvPr/>
        </p:nvSpPr>
        <p:spPr bwMode="auto">
          <a:xfrm>
            <a:off x="1158393" y="1571652"/>
            <a:ext cx="9875214"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0">
            <a:scrgbClr r="0" g="0" b="0"/>
          </a:lnRef>
          <a:fillRef idx="0">
            <a:scrgbClr r="0" g="0" b="0"/>
          </a:fillRef>
          <a:effectRef idx="0">
            <a:scrgbClr r="0" g="0" b="0"/>
          </a:effectRef>
          <a:fontRef idx="major"/>
        </p:style>
        <p:txBody>
          <a:bodyPr vert="horz" wrap="square" lIns="91440" tIns="45720" rIns="91440" bIns="45720" numCol="1" anchor="ctr" anchorCtr="0" compatLnSpc="1">
            <a:prstTxWarp prst="textNoShape">
              <a:avLst/>
            </a:prstTxWarp>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sv-SE" sz="3600" b="1" dirty="0" err="1">
                <a:solidFill>
                  <a:srgbClr val="002060"/>
                </a:solidFill>
              </a:rPr>
              <a:t>Quiz</a:t>
            </a:r>
            <a:r>
              <a:rPr lang="sv-SE" sz="3600" b="1" dirty="0">
                <a:solidFill>
                  <a:srgbClr val="002060"/>
                </a:solidFill>
              </a:rPr>
              <a:t> – sant eller falskt </a:t>
            </a:r>
          </a:p>
          <a:p>
            <a:r>
              <a:rPr lang="sv-SE" sz="3600" b="1" dirty="0">
                <a:solidFill>
                  <a:srgbClr val="002060"/>
                </a:solidFill>
              </a:rPr>
              <a:t>om kollektivavtalet?</a:t>
            </a:r>
          </a:p>
          <a:p>
            <a:pPr marL="0" lvl="1" indent="-252000">
              <a:spcBef>
                <a:spcPts val="1200"/>
              </a:spcBef>
              <a:spcAft>
                <a:spcPts val="1200"/>
              </a:spcAft>
              <a:buClr>
                <a:srgbClr val="002060"/>
              </a:buClr>
              <a:buFont typeface="+mj-lt"/>
              <a:buAutoNum type="arabicPeriod"/>
            </a:pPr>
            <a:r>
              <a:rPr lang="sv-SE" sz="2000" dirty="0"/>
              <a:t>Alla har rätt till lön enligt lag.</a:t>
            </a:r>
          </a:p>
          <a:p>
            <a:pPr marL="0" lvl="1" indent="-252000">
              <a:spcAft>
                <a:spcPts val="1200"/>
              </a:spcAft>
              <a:buFont typeface="+mj-lt"/>
              <a:buAutoNum type="arabicPeriod"/>
            </a:pPr>
            <a:r>
              <a:rPr lang="sv-SE" sz="2000" dirty="0"/>
              <a:t>Löneutvecklingen blir bättre med kollektivavtal.</a:t>
            </a:r>
          </a:p>
          <a:p>
            <a:pPr marL="0" lvl="1" indent="-252000">
              <a:spcAft>
                <a:spcPts val="1200"/>
              </a:spcAft>
              <a:buFont typeface="+mj-lt"/>
              <a:buAutoNum type="arabicPeriod"/>
            </a:pPr>
            <a:r>
              <a:rPr lang="sv-SE" sz="2000" dirty="0"/>
              <a:t>Kollektivavtal begränsar arbetsgivares möjligheter till unika förmåner.</a:t>
            </a:r>
          </a:p>
          <a:p>
            <a:pPr marL="0" lvl="1" indent="-252000">
              <a:spcAft>
                <a:spcPts val="1200"/>
              </a:spcAft>
              <a:buFont typeface="+mj-lt"/>
              <a:buAutoNum type="arabicPeriod"/>
            </a:pPr>
            <a:r>
              <a:rPr lang="sv-SE" sz="2000" dirty="0"/>
              <a:t>Pensionen blir bättre med kollektivavtal.</a:t>
            </a:r>
          </a:p>
          <a:p>
            <a:pPr marL="0" lvl="1" indent="-252000">
              <a:spcAft>
                <a:spcPts val="1200"/>
              </a:spcAft>
              <a:buFont typeface="+mj-lt"/>
              <a:buAutoNum type="arabicPeriod"/>
            </a:pPr>
            <a:r>
              <a:rPr lang="sv-SE" sz="2000" dirty="0"/>
              <a:t>Verksamheter blir mer flexibla med kollektivavtal.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40F03DDB-D31C-9556-6D98-49235D81C9FB}"/>
              </a:ext>
            </a:extLst>
          </p:cNvPr>
          <p:cNvPicPr>
            <a:picLocks noChangeAspect="1"/>
          </p:cNvPicPr>
          <p:nvPr/>
        </p:nvPicPr>
        <p:blipFill>
          <a:blip r:embed="rId3"/>
          <a:stretch>
            <a:fillRect/>
          </a:stretch>
        </p:blipFill>
        <p:spPr>
          <a:xfrm>
            <a:off x="0" y="-37137"/>
            <a:ext cx="12192000" cy="6932274"/>
          </a:xfrm>
          <a:prstGeom prst="rect">
            <a:avLst/>
          </a:prstGeom>
        </p:spPr>
      </p:pic>
      <p:pic>
        <p:nvPicPr>
          <p:cNvPr id="9221" name="Picture 7" descr="ST_rgb_ny.tif">
            <a:extLst>
              <a:ext uri="{FF2B5EF4-FFF2-40B4-BE49-F238E27FC236}">
                <a16:creationId xmlns:a16="http://schemas.microsoft.com/office/drawing/2014/main" id="{EC7FD8D3-E244-10A2-0492-15042EB16B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63313" y="5949950"/>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4">
            <a:extLst>
              <a:ext uri="{FF2B5EF4-FFF2-40B4-BE49-F238E27FC236}">
                <a16:creationId xmlns:a16="http://schemas.microsoft.com/office/drawing/2014/main" id="{446231B5-3FFA-736B-F1D9-D1EF93B2FEE6}"/>
              </a:ext>
            </a:extLst>
          </p:cNvPr>
          <p:cNvSpPr>
            <a:spLocks noGrp="1"/>
          </p:cNvSpPr>
          <p:nvPr/>
        </p:nvSpPr>
        <p:spPr>
          <a:xfrm>
            <a:off x="1178169" y="1793631"/>
            <a:ext cx="9340980" cy="4009291"/>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t" anchorCtr="0">
            <a:noAutofit/>
          </a:bodyPr>
          <a:lstStyle>
            <a:lvl1pPr algn="l" defTabSz="914400" rtl="0" eaLnBrk="1" latinLnBrk="0" hangingPunct="1">
              <a:lnSpc>
                <a:spcPct val="90000"/>
              </a:lnSpc>
              <a:spcBef>
                <a:spcPct val="0"/>
              </a:spcBef>
              <a:buNone/>
              <a:defRPr sz="3600" b="1" kern="1200">
                <a:solidFill>
                  <a:srgbClr val="18185C"/>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spcBef>
                <a:spcPts val="1200"/>
              </a:spcBef>
              <a:spcAft>
                <a:spcPts val="1200"/>
              </a:spcAft>
            </a:pPr>
            <a:r>
              <a:rPr lang="sv-SE" dirty="0" err="1">
                <a:solidFill>
                  <a:srgbClr val="002060"/>
                </a:solidFill>
              </a:rPr>
              <a:t>Quiz</a:t>
            </a:r>
            <a:r>
              <a:rPr lang="sv-SE" dirty="0">
                <a:solidFill>
                  <a:srgbClr val="002060"/>
                </a:solidFill>
              </a:rPr>
              <a:t> – svaren</a:t>
            </a:r>
          </a:p>
          <a:p>
            <a:pPr>
              <a:spcAft>
                <a:spcPts val="1200"/>
              </a:spcAft>
            </a:pPr>
            <a:r>
              <a:rPr lang="sv-SE" sz="2000" b="0" dirty="0">
                <a:solidFill>
                  <a:schemeClr val="tx1"/>
                </a:solidFill>
              </a:rPr>
              <a:t>1. </a:t>
            </a:r>
            <a:r>
              <a:rPr lang="sv-SE" sz="2000" dirty="0">
                <a:solidFill>
                  <a:schemeClr val="tx1"/>
                </a:solidFill>
              </a:rPr>
              <a:t>Falskt: </a:t>
            </a:r>
            <a:r>
              <a:rPr lang="sv-SE" sz="2000" b="0" dirty="0">
                <a:solidFill>
                  <a:schemeClr val="tx1"/>
                </a:solidFill>
              </a:rPr>
              <a:t>Ingen lagstadgad minimilön i Sverige – kollektivavtalen sätter nivån.</a:t>
            </a:r>
          </a:p>
          <a:p>
            <a:pPr>
              <a:spcAft>
                <a:spcPts val="1200"/>
              </a:spcAft>
            </a:pPr>
            <a:r>
              <a:rPr lang="sv-SE" sz="2000" b="0" dirty="0">
                <a:solidFill>
                  <a:schemeClr val="tx1"/>
                </a:solidFill>
              </a:rPr>
              <a:t>2. </a:t>
            </a:r>
            <a:r>
              <a:rPr lang="sv-SE" sz="2000" dirty="0">
                <a:solidFill>
                  <a:schemeClr val="tx1"/>
                </a:solidFill>
              </a:rPr>
              <a:t>Sant: </a:t>
            </a:r>
            <a:r>
              <a:rPr lang="sv-SE" sz="2000" b="0" dirty="0">
                <a:solidFill>
                  <a:schemeClr val="tx1"/>
                </a:solidFill>
              </a:rPr>
              <a:t>Kollektivavtalet garanterar årlig löneöversyn.</a:t>
            </a:r>
          </a:p>
          <a:p>
            <a:pPr>
              <a:spcAft>
                <a:spcPts val="1200"/>
              </a:spcAft>
            </a:pPr>
            <a:r>
              <a:rPr lang="sv-SE" sz="2000" b="0" dirty="0">
                <a:solidFill>
                  <a:schemeClr val="tx1"/>
                </a:solidFill>
              </a:rPr>
              <a:t>3. </a:t>
            </a:r>
            <a:r>
              <a:rPr lang="sv-SE" sz="2000" dirty="0">
                <a:solidFill>
                  <a:schemeClr val="tx1"/>
                </a:solidFill>
              </a:rPr>
              <a:t>Falskt: </a:t>
            </a:r>
            <a:r>
              <a:rPr lang="sv-SE" sz="2000" b="0" dirty="0">
                <a:solidFill>
                  <a:schemeClr val="tx1"/>
                </a:solidFill>
              </a:rPr>
              <a:t>Kollektivavtalet är en miniminivå – arbetsgivare kan alltid ge mer.</a:t>
            </a:r>
          </a:p>
          <a:p>
            <a:pPr>
              <a:spcAft>
                <a:spcPts val="1200"/>
              </a:spcAft>
            </a:pPr>
            <a:r>
              <a:rPr lang="sv-SE" sz="2000" b="0" dirty="0">
                <a:solidFill>
                  <a:schemeClr val="tx1"/>
                </a:solidFill>
              </a:rPr>
              <a:t>4. </a:t>
            </a:r>
            <a:r>
              <a:rPr lang="sv-SE" sz="2000" dirty="0">
                <a:solidFill>
                  <a:schemeClr val="tx1"/>
                </a:solidFill>
              </a:rPr>
              <a:t>Sant: </a:t>
            </a:r>
            <a:r>
              <a:rPr lang="sv-SE" sz="2000" b="0" dirty="0">
                <a:solidFill>
                  <a:schemeClr val="tx1"/>
                </a:solidFill>
              </a:rPr>
              <a:t>Tjänstepension är inte lagstadgad. Den får du bara genom kollektivavtal.</a:t>
            </a:r>
          </a:p>
          <a:p>
            <a:pPr>
              <a:spcAft>
                <a:spcPts val="1200"/>
              </a:spcAft>
            </a:pPr>
            <a:r>
              <a:rPr lang="sv-SE" sz="2000" b="0" dirty="0">
                <a:solidFill>
                  <a:schemeClr val="tx1"/>
                </a:solidFill>
              </a:rPr>
              <a:t>5. </a:t>
            </a:r>
            <a:r>
              <a:rPr lang="sv-SE" sz="2000" dirty="0">
                <a:solidFill>
                  <a:schemeClr val="tx1"/>
                </a:solidFill>
              </a:rPr>
              <a:t>Sant: </a:t>
            </a:r>
            <a:r>
              <a:rPr lang="sv-SE" sz="2000" b="0" dirty="0">
                <a:solidFill>
                  <a:schemeClr val="tx1"/>
                </a:solidFill>
              </a:rPr>
              <a:t>Kollektivavtal kan anpassas och omförhandlas för flexibilitet.</a:t>
            </a:r>
          </a:p>
          <a:p>
            <a:pPr>
              <a:spcAft>
                <a:spcPts val="1200"/>
              </a:spcAft>
            </a:pPr>
            <a:r>
              <a:rPr lang="sv-SE" dirty="0">
                <a:solidFill>
                  <a:srgbClr val="002060"/>
                </a:solidFill>
                <a:latin typeface="Segoe UI" panose="020B0502040204020203" pitchFamily="34" charset="0"/>
                <a:cs typeface="Segoe UI" panose="020B0502040204020203" pitchFamily="34"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470CA67D-4C08-0354-B5F6-8102F98404BC}"/>
            </a:ext>
          </a:extLst>
        </p:cNvPr>
        <p:cNvGrpSpPr/>
        <p:nvPr/>
      </p:nvGrpSpPr>
      <p:grpSpPr>
        <a:xfrm>
          <a:off x="0" y="0"/>
          <a:ext cx="0" cy="0"/>
          <a:chOff x="0" y="0"/>
          <a:chExt cx="0" cy="0"/>
        </a:xfrm>
      </p:grpSpPr>
      <p:pic>
        <p:nvPicPr>
          <p:cNvPr id="2" name="Bildobjekt 1">
            <a:extLst>
              <a:ext uri="{FF2B5EF4-FFF2-40B4-BE49-F238E27FC236}">
                <a16:creationId xmlns:a16="http://schemas.microsoft.com/office/drawing/2014/main" id="{AF0B38C5-D850-FBAE-15A0-E25FCD8FD4BA}"/>
              </a:ext>
            </a:extLst>
          </p:cNvPr>
          <p:cNvPicPr>
            <a:picLocks noChangeAspect="1"/>
          </p:cNvPicPr>
          <p:nvPr/>
        </p:nvPicPr>
        <p:blipFill>
          <a:blip r:embed="rId3"/>
          <a:stretch>
            <a:fillRect/>
          </a:stretch>
        </p:blipFill>
        <p:spPr>
          <a:xfrm>
            <a:off x="0" y="-37137"/>
            <a:ext cx="12192000" cy="6932274"/>
          </a:xfrm>
          <a:prstGeom prst="rect">
            <a:avLst/>
          </a:prstGeom>
        </p:spPr>
      </p:pic>
      <p:pic>
        <p:nvPicPr>
          <p:cNvPr id="9221" name="Picture 7" descr="ST_rgb_ny.tif">
            <a:extLst>
              <a:ext uri="{FF2B5EF4-FFF2-40B4-BE49-F238E27FC236}">
                <a16:creationId xmlns:a16="http://schemas.microsoft.com/office/drawing/2014/main" id="{6126F87F-1C77-A4C9-1044-DA17ECDF72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63313" y="5949950"/>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4">
            <a:extLst>
              <a:ext uri="{FF2B5EF4-FFF2-40B4-BE49-F238E27FC236}">
                <a16:creationId xmlns:a16="http://schemas.microsoft.com/office/drawing/2014/main" id="{C1799660-7984-CA2F-502E-B30039150716}"/>
              </a:ext>
            </a:extLst>
          </p:cNvPr>
          <p:cNvSpPr>
            <a:spLocks noGrp="1"/>
          </p:cNvSpPr>
          <p:nvPr/>
        </p:nvSpPr>
        <p:spPr>
          <a:xfrm>
            <a:off x="1178169" y="1793631"/>
            <a:ext cx="9340980" cy="4009291"/>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t" anchorCtr="0">
            <a:noAutofit/>
          </a:bodyPr>
          <a:lstStyle>
            <a:lvl1pPr algn="l" defTabSz="914400" rtl="0" eaLnBrk="1" latinLnBrk="0" hangingPunct="1">
              <a:lnSpc>
                <a:spcPct val="90000"/>
              </a:lnSpc>
              <a:spcBef>
                <a:spcPct val="0"/>
              </a:spcBef>
              <a:buNone/>
              <a:defRPr sz="3600" b="1" kern="1200">
                <a:solidFill>
                  <a:srgbClr val="18185C"/>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spcBef>
                <a:spcPts val="1200"/>
              </a:spcBef>
              <a:spcAft>
                <a:spcPts val="1800"/>
              </a:spcAft>
            </a:pPr>
            <a:r>
              <a:rPr lang="sv-SE" dirty="0"/>
              <a:t>Med eller utan kollektivavtal</a:t>
            </a:r>
          </a:p>
          <a:p>
            <a:r>
              <a:rPr lang="sv-SE" sz="2000" dirty="0">
                <a:solidFill>
                  <a:schemeClr val="tx1"/>
                </a:solidFill>
                <a:latin typeface="Segoe UI" panose="020B0502040204020203" pitchFamily="34" charset="0"/>
                <a:cs typeface="Segoe UI" panose="020B0502040204020203" pitchFamily="34" charset="0"/>
              </a:rPr>
              <a:t>Utan kollektivavtal (enligt lag)	</a:t>
            </a:r>
            <a:br>
              <a:rPr lang="sv-SE" sz="2000" dirty="0">
                <a:solidFill>
                  <a:schemeClr val="tx1"/>
                </a:solidFill>
                <a:latin typeface="Segoe UI" panose="020B0502040204020203" pitchFamily="34" charset="0"/>
                <a:cs typeface="Segoe UI" panose="020B0502040204020203" pitchFamily="34" charset="0"/>
              </a:rPr>
            </a:br>
            <a:endParaRPr lang="sv-SE" sz="2000" b="0" dirty="0">
              <a:solidFill>
                <a:schemeClr val="tx1"/>
              </a:solidFill>
              <a:latin typeface="Segoe UI" panose="020B0502040204020203" pitchFamily="34" charset="0"/>
              <a:cs typeface="Segoe UI" panose="020B0502040204020203" pitchFamily="34" charset="0"/>
            </a:endParaRPr>
          </a:p>
          <a:p>
            <a:pPr marL="198900" indent="-216000">
              <a:buSzPct val="110000"/>
              <a:buFont typeface="Arial" panose="020B0604020202020204" pitchFamily="34" charset="0"/>
              <a:buChar char="•"/>
            </a:pPr>
            <a:r>
              <a:rPr lang="sv-SE" sz="2000" b="0" dirty="0">
                <a:solidFill>
                  <a:schemeClr val="tx1"/>
                </a:solidFill>
                <a:latin typeface="Segoe UI" panose="020B0502040204020203" pitchFamily="34" charset="0"/>
                <a:cs typeface="Segoe UI" panose="020B0502040204020203" pitchFamily="34" charset="0"/>
              </a:rPr>
              <a:t>Lön regleras inte i lag</a:t>
            </a:r>
          </a:p>
          <a:p>
            <a:pPr>
              <a:buSzPct val="110000"/>
            </a:pPr>
            <a:br>
              <a:rPr lang="sv-SE" sz="2000" b="0" dirty="0">
                <a:solidFill>
                  <a:schemeClr val="tx1"/>
                </a:solidFill>
                <a:latin typeface="Segoe UI" panose="020B0502040204020203" pitchFamily="34" charset="0"/>
                <a:cs typeface="Segoe UI" panose="020B0502040204020203" pitchFamily="34" charset="0"/>
              </a:rPr>
            </a:br>
            <a:endParaRPr lang="sv-SE" sz="2000" b="0" dirty="0">
              <a:solidFill>
                <a:schemeClr val="tx1"/>
              </a:solidFill>
              <a:latin typeface="Segoe UI" panose="020B0502040204020203" pitchFamily="34" charset="0"/>
              <a:cs typeface="Segoe UI" panose="020B0502040204020203" pitchFamily="34" charset="0"/>
            </a:endParaRPr>
          </a:p>
          <a:p>
            <a:pPr marL="198900" indent="-216000">
              <a:buSzPct val="110000"/>
              <a:buFont typeface="Arial" panose="020B0604020202020204" pitchFamily="34" charset="0"/>
              <a:buChar char="•"/>
            </a:pPr>
            <a:r>
              <a:rPr lang="sv-SE" sz="2000" b="0" dirty="0">
                <a:solidFill>
                  <a:schemeClr val="tx1"/>
                </a:solidFill>
                <a:latin typeface="Segoe UI" panose="020B0502040204020203" pitchFamily="34" charset="0"/>
                <a:cs typeface="Segoe UI" panose="020B0502040204020203" pitchFamily="34" charset="0"/>
              </a:rPr>
              <a:t>Endast allmän pension			</a:t>
            </a:r>
          </a:p>
          <a:p>
            <a:pPr marL="198900" indent="-216000">
              <a:buSzPct val="110000"/>
              <a:buFont typeface="Arial" panose="020B0604020202020204" pitchFamily="34" charset="0"/>
              <a:buChar char="•"/>
            </a:pPr>
            <a:endParaRPr lang="sv-SE" sz="2000" b="0" dirty="0">
              <a:solidFill>
                <a:schemeClr val="tx1"/>
              </a:solidFill>
              <a:latin typeface="Segoe UI" panose="020B0502040204020203" pitchFamily="34" charset="0"/>
              <a:cs typeface="Segoe UI" panose="020B0502040204020203" pitchFamily="34" charset="0"/>
            </a:endParaRPr>
          </a:p>
          <a:p>
            <a:pPr marL="198900" indent="-216000">
              <a:buSzPct val="110000"/>
              <a:buFont typeface="Arial" panose="020B0604020202020204" pitchFamily="34" charset="0"/>
              <a:buChar char="•"/>
            </a:pPr>
            <a:r>
              <a:rPr lang="sv-SE" sz="2000" b="0" dirty="0">
                <a:solidFill>
                  <a:schemeClr val="tx1"/>
                </a:solidFill>
                <a:latin typeface="Segoe UI" panose="020B0502040204020203" pitchFamily="34" charset="0"/>
                <a:cs typeface="Segoe UI" panose="020B0502040204020203" pitchFamily="34" charset="0"/>
              </a:rPr>
              <a:t>Minst 25 dagars semester</a:t>
            </a:r>
            <a:endParaRPr lang="sv-SE" sz="2000" dirty="0"/>
          </a:p>
        </p:txBody>
      </p:sp>
      <p:sp>
        <p:nvSpPr>
          <p:cNvPr id="4" name="Rubrik 4">
            <a:extLst>
              <a:ext uri="{FF2B5EF4-FFF2-40B4-BE49-F238E27FC236}">
                <a16:creationId xmlns:a16="http://schemas.microsoft.com/office/drawing/2014/main" id="{DDF37EE7-6FB3-AA18-8DD5-1299B065ADC4}"/>
              </a:ext>
            </a:extLst>
          </p:cNvPr>
          <p:cNvSpPr>
            <a:spLocks noGrp="1"/>
          </p:cNvSpPr>
          <p:nvPr/>
        </p:nvSpPr>
        <p:spPr>
          <a:xfrm>
            <a:off x="2851020" y="-35168"/>
            <a:ext cx="9340980" cy="4009291"/>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t" anchorCtr="0">
            <a:noAutofit/>
          </a:bodyPr>
          <a:lstStyle>
            <a:lvl1pPr algn="l" defTabSz="914400" rtl="0" eaLnBrk="1" latinLnBrk="0" hangingPunct="1">
              <a:lnSpc>
                <a:spcPct val="90000"/>
              </a:lnSpc>
              <a:spcBef>
                <a:spcPct val="0"/>
              </a:spcBef>
              <a:buNone/>
              <a:defRPr sz="3600" b="1" kern="1200">
                <a:solidFill>
                  <a:srgbClr val="18185C"/>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sv-SE" sz="2000" b="0" dirty="0">
                <a:solidFill>
                  <a:schemeClr val="tx1"/>
                </a:solidFill>
                <a:latin typeface="Segoe UI" panose="020B0502040204020203" pitchFamily="34" charset="0"/>
                <a:cs typeface="Segoe UI" panose="020B0502040204020203" pitchFamily="34" charset="0"/>
              </a:rPr>
              <a:t>		</a:t>
            </a:r>
            <a:endParaRPr lang="sv-SE" sz="1600" b="0" dirty="0">
              <a:solidFill>
                <a:srgbClr val="002060"/>
              </a:solidFill>
              <a:latin typeface="Segoe UI" panose="020B0502040204020203" pitchFamily="34" charset="0"/>
              <a:cs typeface="Segoe UI" panose="020B0502040204020203" pitchFamily="34" charset="0"/>
            </a:endParaRPr>
          </a:p>
        </p:txBody>
      </p:sp>
      <p:sp>
        <p:nvSpPr>
          <p:cNvPr id="5" name="Rubrik 4">
            <a:extLst>
              <a:ext uri="{FF2B5EF4-FFF2-40B4-BE49-F238E27FC236}">
                <a16:creationId xmlns:a16="http://schemas.microsoft.com/office/drawing/2014/main" id="{5ACF6E3C-4F46-A1B3-2AD3-EBD1D1E4B963}"/>
              </a:ext>
            </a:extLst>
          </p:cNvPr>
          <p:cNvSpPr>
            <a:spLocks noGrp="1"/>
          </p:cNvSpPr>
          <p:nvPr/>
        </p:nvSpPr>
        <p:spPr>
          <a:xfrm>
            <a:off x="5626588" y="2535382"/>
            <a:ext cx="6178062" cy="2700502"/>
          </a:xfrm>
          <a:prstGeom prst="rect">
            <a:avLst/>
          </a:prstGeom>
        </p:spPr>
        <p:style>
          <a:lnRef idx="0">
            <a:scrgbClr r="0" g="0" b="0"/>
          </a:lnRef>
          <a:fillRef idx="0">
            <a:scrgbClr r="0" g="0" b="0"/>
          </a:fillRef>
          <a:effectRef idx="0">
            <a:scrgbClr r="0" g="0" b="0"/>
          </a:effectRef>
          <a:fontRef idx="major"/>
        </p:style>
        <p:txBody>
          <a:bodyPr vert="horz" lIns="91440" tIns="45720" rIns="91440" bIns="45720" rtlCol="0" anchor="t" anchorCtr="0">
            <a:noAutofit/>
          </a:bodyPr>
          <a:lstStyle>
            <a:lvl1pPr algn="l" defTabSz="914400" rtl="0" eaLnBrk="1" latinLnBrk="0" hangingPunct="1">
              <a:lnSpc>
                <a:spcPct val="90000"/>
              </a:lnSpc>
              <a:spcBef>
                <a:spcPct val="0"/>
              </a:spcBef>
              <a:buNone/>
              <a:defRPr sz="3600" b="1" kern="1200">
                <a:solidFill>
                  <a:srgbClr val="18185C"/>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r>
              <a:rPr lang="sv-SE" sz="2000" dirty="0">
                <a:solidFill>
                  <a:schemeClr val="tx1"/>
                </a:solidFill>
                <a:latin typeface="Segoe UI" panose="020B0502040204020203" pitchFamily="34" charset="0"/>
                <a:cs typeface="Segoe UI" panose="020B0502040204020203" pitchFamily="34" charset="0"/>
              </a:rPr>
              <a:t>Med kollektivavtal</a:t>
            </a:r>
          </a:p>
          <a:p>
            <a:endParaRPr lang="sv-SE" sz="2000" b="0" dirty="0">
              <a:solidFill>
                <a:schemeClr val="tx1"/>
              </a:solidFill>
              <a:latin typeface="Segoe UI" panose="020B0502040204020203" pitchFamily="34" charset="0"/>
              <a:cs typeface="Segoe UI" panose="020B0502040204020203" pitchFamily="34" charset="0"/>
            </a:endParaRPr>
          </a:p>
          <a:p>
            <a:pPr marL="180000" indent="-216000">
              <a:buFont typeface="Arial" panose="020B0604020202020204" pitchFamily="34" charset="0"/>
              <a:buChar char="•"/>
            </a:pPr>
            <a:r>
              <a:rPr lang="sv-SE" sz="2000" b="0" dirty="0">
                <a:solidFill>
                  <a:schemeClr val="tx1"/>
                </a:solidFill>
                <a:latin typeface="Segoe UI" panose="020B0502040204020203" pitchFamily="34" charset="0"/>
                <a:cs typeface="Segoe UI" panose="020B0502040204020203" pitchFamily="34" charset="0"/>
              </a:rPr>
              <a:t>Saklig lönesättning, årlig </a:t>
            </a:r>
            <a:br>
              <a:rPr lang="sv-SE" sz="2000" b="0" dirty="0">
                <a:solidFill>
                  <a:schemeClr val="tx1"/>
                </a:solidFill>
                <a:latin typeface="Segoe UI" panose="020B0502040204020203" pitchFamily="34" charset="0"/>
                <a:cs typeface="Segoe UI" panose="020B0502040204020203" pitchFamily="34" charset="0"/>
              </a:rPr>
            </a:br>
            <a:r>
              <a:rPr lang="sv-SE" sz="2000" b="0" dirty="0">
                <a:solidFill>
                  <a:schemeClr val="tx1"/>
                </a:solidFill>
                <a:latin typeface="Segoe UI" panose="020B0502040204020203" pitchFamily="34" charset="0"/>
                <a:cs typeface="Segoe UI" panose="020B0502040204020203" pitchFamily="34" charset="0"/>
              </a:rPr>
              <a:t>lönerevision och rätt till lönesamtal</a:t>
            </a:r>
          </a:p>
          <a:p>
            <a:pPr marL="180000" indent="-216000">
              <a:buFont typeface="Arial" panose="020B0604020202020204" pitchFamily="34" charset="0"/>
              <a:buChar char="•"/>
            </a:pPr>
            <a:endParaRPr lang="sv-SE" sz="2000" b="0" dirty="0">
              <a:solidFill>
                <a:schemeClr val="tx1"/>
              </a:solidFill>
              <a:latin typeface="Segoe UI" panose="020B0502040204020203" pitchFamily="34" charset="0"/>
              <a:cs typeface="Segoe UI" panose="020B0502040204020203" pitchFamily="34" charset="0"/>
            </a:endParaRPr>
          </a:p>
          <a:p>
            <a:pPr marL="180000" indent="-216000">
              <a:buFont typeface="Arial" panose="020B0604020202020204" pitchFamily="34" charset="0"/>
              <a:buChar char="•"/>
            </a:pPr>
            <a:r>
              <a:rPr lang="sv-SE" sz="2000" b="0" dirty="0">
                <a:solidFill>
                  <a:schemeClr val="tx1"/>
                </a:solidFill>
                <a:latin typeface="Segoe UI" panose="020B0502040204020203" pitchFamily="34" charset="0"/>
                <a:cs typeface="Segoe UI" panose="020B0502040204020203" pitchFamily="34" charset="0"/>
              </a:rPr>
              <a:t>Allmän pension + tjänstepension</a:t>
            </a:r>
          </a:p>
          <a:p>
            <a:pPr marL="180000" indent="-216000">
              <a:buFont typeface="Arial" panose="020B0604020202020204" pitchFamily="34" charset="0"/>
              <a:buChar char="•"/>
            </a:pPr>
            <a:endParaRPr lang="sv-SE" sz="2000" b="0" dirty="0">
              <a:solidFill>
                <a:schemeClr val="tx1"/>
              </a:solidFill>
              <a:latin typeface="Segoe UI" panose="020B0502040204020203" pitchFamily="34" charset="0"/>
              <a:cs typeface="Segoe UI" panose="020B0502040204020203" pitchFamily="34" charset="0"/>
            </a:endParaRPr>
          </a:p>
          <a:p>
            <a:pPr marL="180000" indent="-216000">
              <a:buFont typeface="Arial" panose="020B0604020202020204" pitchFamily="34" charset="0"/>
              <a:buChar char="•"/>
            </a:pPr>
            <a:r>
              <a:rPr lang="sv-SE" sz="2000" b="0" dirty="0">
                <a:solidFill>
                  <a:schemeClr val="tx1"/>
                </a:solidFill>
                <a:latin typeface="Segoe UI" panose="020B0502040204020203" pitchFamily="34" charset="0"/>
                <a:cs typeface="Segoe UI" panose="020B0502040204020203" pitchFamily="34" charset="0"/>
              </a:rPr>
              <a:t>Ofta fler semesterdagar + extra semesterlönetillägg</a:t>
            </a:r>
          </a:p>
          <a:p>
            <a:pPr>
              <a:spcAft>
                <a:spcPts val="1200"/>
              </a:spcAft>
            </a:pPr>
            <a:r>
              <a:rPr lang="sv-SE" sz="1600" b="0" dirty="0">
                <a:solidFill>
                  <a:srgbClr val="002060"/>
                </a:solidFill>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2536754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33D84B4-D1B2-232A-741D-DA8F661AE6DF}"/>
              </a:ext>
            </a:extLst>
          </p:cNvPr>
          <p:cNvPicPr>
            <a:picLocks noChangeAspect="1"/>
          </p:cNvPicPr>
          <p:nvPr/>
        </p:nvPicPr>
        <p:blipFill>
          <a:blip r:embed="rId3"/>
          <a:srcRect/>
          <a:stretch/>
        </p:blipFill>
        <p:spPr>
          <a:xfrm>
            <a:off x="1" y="-32081"/>
            <a:ext cx="12191998" cy="6922161"/>
          </a:xfrm>
          <a:prstGeom prst="rect">
            <a:avLst/>
          </a:prstGeom>
        </p:spPr>
      </p:pic>
      <p:sp>
        <p:nvSpPr>
          <p:cNvPr id="4" name="Platshållare för innehåll 3">
            <a:extLst>
              <a:ext uri="{FF2B5EF4-FFF2-40B4-BE49-F238E27FC236}">
                <a16:creationId xmlns:a16="http://schemas.microsoft.com/office/drawing/2014/main" id="{BB794E17-44A4-820D-BBF2-A0C3F2F85CE1}"/>
              </a:ext>
            </a:extLst>
          </p:cNvPr>
          <p:cNvSpPr>
            <a:spLocks noGrp="1"/>
          </p:cNvSpPr>
          <p:nvPr/>
        </p:nvSpPr>
        <p:spPr>
          <a:xfrm>
            <a:off x="1080000" y="1793631"/>
            <a:ext cx="6287954" cy="501161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numCol="1" rtlCol="0">
            <a:noAutofit/>
          </a:bodyPr>
          <a:lstStyle>
            <a:lvl1pPr marL="0" indent="0" algn="l" defTabSz="914400" rtl="0" eaLnBrk="1" latinLnBrk="0" hangingPunct="1">
              <a:lnSpc>
                <a:spcPct val="100000"/>
              </a:lnSpc>
              <a:spcBef>
                <a:spcPts val="1200"/>
              </a:spcBef>
              <a:buFontTx/>
              <a:buNone/>
              <a:defRPr sz="1600" kern="1200">
                <a:solidFill>
                  <a:schemeClr val="tx1"/>
                </a:solidFill>
                <a:latin typeface="+mj-lt"/>
                <a:ea typeface="+mj-ea"/>
                <a:cs typeface="+mj-cs"/>
              </a:defRPr>
            </a:lvl1pPr>
            <a:lvl2pPr marL="760413" indent="-334963" algn="l" defTabSz="914400" rtl="0" eaLnBrk="1" latinLnBrk="0" hangingPunct="1">
              <a:lnSpc>
                <a:spcPct val="95000"/>
              </a:lnSpc>
              <a:spcBef>
                <a:spcPts val="600"/>
              </a:spcBef>
              <a:buFont typeface="Arial" panose="020B0604020202020204" pitchFamily="34" charset="0"/>
              <a:buChar char="−"/>
              <a:defRPr sz="1400" kern="1200">
                <a:solidFill>
                  <a:schemeClr val="tx1"/>
                </a:solidFill>
                <a:latin typeface="+mj-lt"/>
                <a:ea typeface="+mj-ea"/>
                <a:cs typeface="+mj-cs"/>
              </a:defRPr>
            </a:lvl2pPr>
            <a:lvl3pPr marL="1041400" indent="-244475" algn="l" defTabSz="914400" rtl="0" eaLnBrk="1" latinLnBrk="0" hangingPunct="1">
              <a:lnSpc>
                <a:spcPct val="95000"/>
              </a:lnSpc>
              <a:spcBef>
                <a:spcPts val="600"/>
              </a:spcBef>
              <a:buFont typeface="Arial"/>
              <a:buChar char="•"/>
              <a:defRPr sz="1200" kern="1200">
                <a:solidFill>
                  <a:schemeClr val="tx1"/>
                </a:solidFill>
                <a:latin typeface="+mj-lt"/>
                <a:ea typeface="+mj-ea"/>
                <a:cs typeface="+mj-cs"/>
              </a:defRPr>
            </a:lvl3pPr>
            <a:lvl4pPr marL="1393825" indent="-298450" algn="l" defTabSz="914400" rtl="0" eaLnBrk="1" latinLnBrk="0" hangingPunct="1">
              <a:lnSpc>
                <a:spcPct val="95000"/>
              </a:lnSpc>
              <a:spcBef>
                <a:spcPts val="600"/>
              </a:spcBef>
              <a:buFont typeface="Arial" panose="020B0604020202020204" pitchFamily="34" charset="0"/>
              <a:buChar char="−"/>
              <a:defRPr sz="1100" kern="1200">
                <a:solidFill>
                  <a:schemeClr val="tx1"/>
                </a:solidFill>
                <a:latin typeface="+mj-lt"/>
                <a:ea typeface="+mj-ea"/>
                <a:cs typeface="+mj-cs"/>
              </a:defRPr>
            </a:lvl4pPr>
            <a:lvl5pPr marL="1638300" indent="-198438" algn="l" defTabSz="914400" rtl="0" eaLnBrk="1" latinLnBrk="0" hangingPunct="1">
              <a:lnSpc>
                <a:spcPct val="95000"/>
              </a:lnSpc>
              <a:spcBef>
                <a:spcPts val="600"/>
              </a:spcBef>
              <a:buFont typeface="Arial"/>
              <a:buChar char="•"/>
              <a:defRPr sz="1100" kern="1200">
                <a:solidFill>
                  <a:schemeClr val="tx1"/>
                </a:solidFill>
                <a:latin typeface="+mj-lt"/>
                <a:ea typeface="+mj-ea"/>
                <a:cs typeface="+mj-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j-lt"/>
                <a:ea typeface="+mj-ea"/>
                <a:cs typeface="+mj-cs"/>
              </a:defRPr>
            </a:lvl9pPr>
          </a:lstStyle>
          <a:p>
            <a:r>
              <a:rPr lang="sv-SE" sz="3600" b="1" dirty="0">
                <a:solidFill>
                  <a:srgbClr val="002060"/>
                </a:solidFill>
              </a:rPr>
              <a:t>Bli medlem i Fackförbundet ST! </a:t>
            </a:r>
            <a:endParaRPr lang="sv-SE" sz="3600" b="1" dirty="0">
              <a:solidFill>
                <a:srgbClr val="002060"/>
              </a:solidFill>
              <a:latin typeface="Segoe UI" panose="020B0502040204020203" pitchFamily="34" charset="0"/>
              <a:cs typeface="Segoe UI" panose="020B0502040204020203" pitchFamily="34" charset="0"/>
            </a:endParaRPr>
          </a:p>
          <a:p>
            <a:pPr lvl="0"/>
            <a:r>
              <a:rPr lang="sv-SE" sz="2000" dirty="0"/>
              <a:t>Fackförbundet ST är det största fackförbundet inom statlig verksamhet med över </a:t>
            </a:r>
            <a:r>
              <a:rPr lang="sv-SE" sz="2000" b="1" dirty="0"/>
              <a:t>100 000 medlemmar. </a:t>
            </a:r>
            <a:endParaRPr lang="sv-SE" sz="2000" dirty="0"/>
          </a:p>
          <a:p>
            <a:pPr lvl="0"/>
            <a:r>
              <a:rPr lang="sv-SE" sz="2000" dirty="0"/>
              <a:t>Vi firar kollektivavtalet med ett erbjudande </a:t>
            </a:r>
            <a:r>
              <a:rPr lang="sv-SE" sz="2000" b="1" dirty="0"/>
              <a:t>17-24 mars</a:t>
            </a:r>
            <a:r>
              <a:rPr lang="sv-SE" sz="2000" dirty="0"/>
              <a:t>: </a:t>
            </a:r>
            <a:br>
              <a:rPr lang="sv-SE" sz="2000" dirty="0"/>
            </a:br>
            <a:r>
              <a:rPr lang="sv-SE" sz="2000" dirty="0"/>
              <a:t>3 månaders gratis medlemskap + en biocheck!</a:t>
            </a:r>
          </a:p>
          <a:p>
            <a:pPr lvl="0"/>
            <a:endParaRPr lang="sv-SE" sz="2000" dirty="0"/>
          </a:p>
          <a:p>
            <a:pPr lvl="0"/>
            <a:endParaRPr lang="sv-SE" sz="2000" dirty="0"/>
          </a:p>
          <a:p>
            <a:pPr lvl="0"/>
            <a:endParaRPr lang="sv-SE" sz="2000" dirty="0"/>
          </a:p>
          <a:p>
            <a:r>
              <a:rPr lang="sv-SE" b="1" dirty="0" err="1">
                <a:solidFill>
                  <a:srgbClr val="002060"/>
                </a:solidFill>
              </a:rPr>
              <a:t>st.org</a:t>
            </a:r>
            <a:r>
              <a:rPr lang="sv-SE" b="1" dirty="0">
                <a:solidFill>
                  <a:srgbClr val="002060"/>
                </a:solidFill>
              </a:rPr>
              <a:t>/bli-medlem </a:t>
            </a:r>
            <a:endParaRPr lang="sv-SE" dirty="0">
              <a:solidFill>
                <a:srgbClr val="002060"/>
              </a:solidFill>
            </a:endParaRPr>
          </a:p>
          <a:p>
            <a:pPr lvl="0"/>
            <a:r>
              <a:rPr lang="sv-SE" sz="2000" dirty="0"/>
              <a:t> </a:t>
            </a:r>
          </a:p>
          <a:p>
            <a:br>
              <a:rPr lang="da-DK" sz="2000" b="1" dirty="0"/>
            </a:br>
            <a:endParaRPr lang="sv-SE" sz="2000" dirty="0"/>
          </a:p>
        </p:txBody>
      </p:sp>
      <p:pic>
        <p:nvPicPr>
          <p:cNvPr id="6" name="Picture 7" descr="ST_rgb_ny.tif">
            <a:extLst>
              <a:ext uri="{FF2B5EF4-FFF2-40B4-BE49-F238E27FC236}">
                <a16:creationId xmlns:a16="http://schemas.microsoft.com/office/drawing/2014/main" id="{14BEAAC2-7663-0507-0E38-8DCC2C85B4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63313" y="5949950"/>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Bildobjekt 13" descr="En bild som visar skärmbild, svart, mörker&#10;&#10;AI-genererat innehåll kan vara felaktigt.">
            <a:extLst>
              <a:ext uri="{FF2B5EF4-FFF2-40B4-BE49-F238E27FC236}">
                <a16:creationId xmlns:a16="http://schemas.microsoft.com/office/drawing/2014/main" id="{5DD61797-6FC3-2422-0793-16E7CCF2B805}"/>
              </a:ext>
            </a:extLst>
          </p:cNvPr>
          <p:cNvPicPr>
            <a:picLocks noChangeAspect="1"/>
          </p:cNvPicPr>
          <p:nvPr/>
        </p:nvPicPr>
        <p:blipFill rotWithShape="1">
          <a:blip r:embed="rId5"/>
          <a:srcRect l="5782" t="13410" r="70011" b="50000"/>
          <a:stretch>
            <a:fillRect/>
          </a:stretch>
        </p:blipFill>
        <p:spPr>
          <a:xfrm>
            <a:off x="855563" y="4073797"/>
            <a:ext cx="1652954" cy="1418434"/>
          </a:xfrm>
          <a:prstGeom prst="rect">
            <a:avLst/>
          </a:prstGeom>
        </p:spPr>
      </p:pic>
    </p:spTree>
    <p:extLst>
      <p:ext uri="{BB962C8B-B14F-4D97-AF65-F5344CB8AC3E}">
        <p14:creationId xmlns:p14="http://schemas.microsoft.com/office/powerpoint/2010/main" val="3370770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AC211D23-BB6C-98E9-69DE-5F39BE4063D2}"/>
              </a:ext>
            </a:extLst>
          </p:cNvPr>
          <p:cNvPicPr>
            <a:picLocks noChangeAspect="1"/>
          </p:cNvPicPr>
          <p:nvPr/>
        </p:nvPicPr>
        <p:blipFill>
          <a:blip r:embed="rId3"/>
          <a:stretch>
            <a:fillRect/>
          </a:stretch>
        </p:blipFill>
        <p:spPr>
          <a:xfrm>
            <a:off x="32657" y="0"/>
            <a:ext cx="12126686" cy="6858000"/>
          </a:xfrm>
          <a:prstGeom prst="rect">
            <a:avLst/>
          </a:prstGeom>
        </p:spPr>
      </p:pic>
      <p:pic>
        <p:nvPicPr>
          <p:cNvPr id="33794" name="Picture 7" descr="ST_rgb_ny.tif">
            <a:extLst>
              <a:ext uri="{FF2B5EF4-FFF2-40B4-BE49-F238E27FC236}">
                <a16:creationId xmlns:a16="http://schemas.microsoft.com/office/drawing/2014/main" id="{6AB0FBCA-0318-1495-8CFC-845A4032A1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63313" y="5949950"/>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ubrik 1">
            <a:extLst>
              <a:ext uri="{FF2B5EF4-FFF2-40B4-BE49-F238E27FC236}">
                <a16:creationId xmlns:a16="http://schemas.microsoft.com/office/drawing/2014/main" id="{37062860-F380-0162-876B-9F20CC166684}"/>
              </a:ext>
            </a:extLst>
          </p:cNvPr>
          <p:cNvSpPr txBox="1">
            <a:spLocks noChangeArrowheads="1"/>
          </p:cNvSpPr>
          <p:nvPr/>
        </p:nvSpPr>
        <p:spPr bwMode="auto">
          <a:xfrm>
            <a:off x="0" y="2889250"/>
            <a:ext cx="121793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algn="ctr" eaLnBrk="1" hangingPunct="1">
              <a:lnSpc>
                <a:spcPct val="90000"/>
              </a:lnSpc>
            </a:pPr>
            <a:r>
              <a:rPr lang="sv-SE" altLang="sv-SE" sz="4000" b="1" dirty="0">
                <a:solidFill>
                  <a:srgbClr val="002060"/>
                </a:solidFill>
                <a:latin typeface="Segoe UI" panose="020B0502040204020203" pitchFamily="34" charset="0"/>
                <a:cs typeface="Segoe UI" panose="020B0502040204020203" pitchFamily="34" charset="0"/>
              </a:rPr>
              <a:t>Tack för att ni har lyssnat!</a:t>
            </a:r>
          </a:p>
        </p:txBody>
      </p:sp>
    </p:spTree>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1BACBEF2-7B7A-7C4B-8130-B4B48B613B9E}" vid="{97C4D05E-5806-F243-8935-6B6B4C2B40F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6620028-09e8-4e35-be7a-5cf4b7b23119" xsi:nil="true"/>
    <lcf76f155ced4ddcb4097134ff3c332f xmlns="d84f2249-65e4-4296-bb11-034129d0095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4BAA29D061C5740B85BD4EBF8BB8E4D" ma:contentTypeVersion="17" ma:contentTypeDescription="Skapa ett nytt dokument." ma:contentTypeScope="" ma:versionID="9e9e9cee809cfbfeecb739a0f30ca0dd">
  <xsd:schema xmlns:xsd="http://www.w3.org/2001/XMLSchema" xmlns:xs="http://www.w3.org/2001/XMLSchema" xmlns:p="http://schemas.microsoft.com/office/2006/metadata/properties" xmlns:ns2="d84f2249-65e4-4296-bb11-034129d0095e" xmlns:ns3="f6620028-09e8-4e35-be7a-5cf4b7b23119" targetNamespace="http://schemas.microsoft.com/office/2006/metadata/properties" ma:root="true" ma:fieldsID="b5af5fc5fedb434264ac92a5e84c80ed" ns2:_="" ns3:_="">
    <xsd:import namespace="d84f2249-65e4-4296-bb11-034129d0095e"/>
    <xsd:import namespace="f6620028-09e8-4e35-be7a-5cf4b7b231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ObjectDetectorVersion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4f2249-65e4-4296-bb11-034129d009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271e27b3-4a59-4e19-94f9-5f23f6fc4cc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6620028-09e8-4e35-be7a-5cf4b7b2311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ed0bf79-c402-4fdb-9452-7361aab76f87}" ma:internalName="TaxCatchAll" ma:showField="CatchAllData" ma:web="f6620028-09e8-4e35-be7a-5cf4b7b2311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C0CC03-13B3-4EDD-AD20-B032F74BAD1B}">
  <ds:schemaRefs>
    <ds:schemaRef ds:uri="http://schemas.microsoft.com/office/2006/metadata/properties"/>
    <ds:schemaRef ds:uri="http://schemas.microsoft.com/office/infopath/2007/PartnerControls"/>
    <ds:schemaRef ds:uri="http://schemas.microsoft.com/sharepoint/v3"/>
    <ds:schemaRef ds:uri="5da21f7d-a604-4c9c-9fb9-2cb0568c83a2"/>
    <ds:schemaRef ds:uri="7384a782-3e5c-40f4-87b7-98ed230095dc"/>
    <ds:schemaRef ds:uri="f6620028-09e8-4e35-be7a-5cf4b7b23119"/>
    <ds:schemaRef ds:uri="d84f2249-65e4-4296-bb11-034129d0095e"/>
  </ds:schemaRefs>
</ds:datastoreItem>
</file>

<file path=customXml/itemProps2.xml><?xml version="1.0" encoding="utf-8"?>
<ds:datastoreItem xmlns:ds="http://schemas.openxmlformats.org/officeDocument/2006/customXml" ds:itemID="{05BC2D1F-86E3-411E-BBBA-12347C831793}">
  <ds:schemaRefs>
    <ds:schemaRef ds:uri="http://schemas.microsoft.com/sharepoint/v3/contenttype/forms"/>
  </ds:schemaRefs>
</ds:datastoreItem>
</file>

<file path=customXml/itemProps3.xml><?xml version="1.0" encoding="utf-8"?>
<ds:datastoreItem xmlns:ds="http://schemas.openxmlformats.org/officeDocument/2006/customXml" ds:itemID="{24864B44-3647-475D-9B11-36FD929BF0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4f2249-65e4-4296-bb11-034129d0095e"/>
    <ds:schemaRef ds:uri="f6620028-09e8-4e35-be7a-5cf4b7b231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1229</Words>
  <Application>Microsoft Office PowerPoint</Application>
  <PresentationFormat>Bredbild</PresentationFormat>
  <Paragraphs>96</Paragraphs>
  <Slides>7</Slides>
  <Notes>7</Notes>
  <HiddenSlides>0</HiddenSlides>
  <MMClips>0</MMClips>
  <ScaleCrop>false</ScaleCrop>
  <HeadingPairs>
    <vt:vector size="4" baseType="variant">
      <vt:variant>
        <vt:lpstr>Tema</vt:lpstr>
      </vt:variant>
      <vt:variant>
        <vt:i4>1</vt:i4>
      </vt:variant>
      <vt:variant>
        <vt:lpstr>Bildrubriker</vt:lpstr>
      </vt:variant>
      <vt:variant>
        <vt:i4>7</vt:i4>
      </vt:variant>
    </vt:vector>
  </HeadingPairs>
  <TitlesOfParts>
    <vt:vector size="8" baseType="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dc:creator>
  <cp:lastModifiedBy>Safa Al-saffar</cp:lastModifiedBy>
  <cp:revision>148</cp:revision>
  <dcterms:created xsi:type="dcterms:W3CDTF">2025-08-25T13:25:57Z</dcterms:created>
  <dcterms:modified xsi:type="dcterms:W3CDTF">2026-02-05T11:55:20Z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0x01010074BAA29D061C5740B85BD4EBF8BB8E4D</vt:lpwstr>
  </property>
  <property fmtid="{D5CDD505-2E9C-101B-9397-08002B2CF9AE}" pid="3" name="MediaServiceImageTags">
    <vt:lpwstr/>
  </property>
</Properties>
</file>