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4"/>
    <p:sldMasterId id="2147483682" r:id="rId5"/>
    <p:sldMasterId id="2147483708" r:id="rId6"/>
    <p:sldMasterId id="2147483761" r:id="rId7"/>
  </p:sldMasterIdLst>
  <p:notesMasterIdLst>
    <p:notesMasterId r:id="rId24"/>
  </p:notesMasterIdLst>
  <p:handoutMasterIdLst>
    <p:handoutMasterId r:id="rId25"/>
  </p:handoutMasterIdLst>
  <p:sldIdLst>
    <p:sldId id="256" r:id="rId8"/>
    <p:sldId id="270" r:id="rId9"/>
    <p:sldId id="272" r:id="rId10"/>
    <p:sldId id="257" r:id="rId11"/>
    <p:sldId id="341" r:id="rId12"/>
    <p:sldId id="324" r:id="rId13"/>
    <p:sldId id="336" r:id="rId14"/>
    <p:sldId id="258" r:id="rId15"/>
    <p:sldId id="337" r:id="rId16"/>
    <p:sldId id="326" r:id="rId17"/>
    <p:sldId id="338" r:id="rId18"/>
    <p:sldId id="331" r:id="rId19"/>
    <p:sldId id="340" r:id="rId20"/>
    <p:sldId id="332" r:id="rId21"/>
    <p:sldId id="333" r:id="rId22"/>
    <p:sldId id="335" r:id="rId23"/>
  </p:sldIdLst>
  <p:sldSz cx="12192000" cy="6858000"/>
  <p:notesSz cx="9144000" cy="6858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4D2"/>
    <a:srgbClr val="18185C"/>
    <a:srgbClr val="C1E6FB"/>
    <a:srgbClr val="289CD7"/>
    <a:srgbClr val="DFF2FD"/>
    <a:srgbClr val="E5007C"/>
    <a:srgbClr val="05A392"/>
    <a:srgbClr val="C4BFE3"/>
    <a:srgbClr val="B9B4CE"/>
    <a:srgbClr val="C4B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E34FE7-2FBB-4C87-AB2E-390E58435611}" v="458" dt="2026-09-10T14:25:51.5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llanmörkt format 1 - Dekorfär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DA37D80-6434-44D0-A028-1B22A696006F}" styleName="Ljust format 3 - Dekorfärg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just format 1 - Dekorfärg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just format 1 - Dekorfärg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60" y="176"/>
      </p:cViewPr>
      <p:guideLst>
        <p:guide orient="horz" pos="91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nea Colliander Celik" userId="c5ba78f3-1e6b-4efe-aa05-c5292fef8111" providerId="ADAL" clId="{EDE98AF2-AB8C-42E9-88A6-6403A5A444E5}"/>
    <pc:docChg chg="undo custSel addSld delSld modSld sldOrd modMainMaster delSection">
      <pc:chgData name="Linnea Colliander Celik" userId="c5ba78f3-1e6b-4efe-aa05-c5292fef8111" providerId="ADAL" clId="{EDE98AF2-AB8C-42E9-88A6-6403A5A444E5}" dt="2026-09-10T08:40:07.532" v="1253" actId="207"/>
      <pc:docMkLst>
        <pc:docMk/>
      </pc:docMkLst>
      <pc:sldChg chg="modSp mod">
        <pc:chgData name="Linnea Colliander Celik" userId="c5ba78f3-1e6b-4efe-aa05-c5292fef8111" providerId="ADAL" clId="{EDE98AF2-AB8C-42E9-88A6-6403A5A444E5}" dt="2026-09-09T14:09:04.713" v="679" actId="13926"/>
        <pc:sldMkLst>
          <pc:docMk/>
          <pc:sldMk cId="0" sldId="257"/>
        </pc:sldMkLst>
        <pc:spChg chg="mod">
          <ac:chgData name="Linnea Colliander Celik" userId="c5ba78f3-1e6b-4efe-aa05-c5292fef8111" providerId="ADAL" clId="{EDE98AF2-AB8C-42E9-88A6-6403A5A444E5}" dt="2026-09-09T14:09:01.299" v="678" actId="113"/>
          <ac:spMkLst>
            <pc:docMk/>
            <pc:sldMk cId="0" sldId="257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09T14:09:04.713" v="679" actId="13926"/>
          <ac:spMkLst>
            <pc:docMk/>
            <pc:sldMk cId="0" sldId="257"/>
            <ac:spMk id="4" creationId="{896CD9C4-5D5E-43F2-FC04-8C6E6DEA58D9}"/>
          </ac:spMkLst>
        </pc:spChg>
      </pc:sldChg>
      <pc:sldChg chg="modSp mod">
        <pc:chgData name="Linnea Colliander Celik" userId="c5ba78f3-1e6b-4efe-aa05-c5292fef8111" providerId="ADAL" clId="{EDE98AF2-AB8C-42E9-88A6-6403A5A444E5}" dt="2026-09-10T08:09:54.006" v="803" actId="113"/>
        <pc:sldMkLst>
          <pc:docMk/>
          <pc:sldMk cId="0" sldId="258"/>
        </pc:sldMkLst>
        <pc:spChg chg="mod">
          <ac:chgData name="Linnea Colliander Celik" userId="c5ba78f3-1e6b-4efe-aa05-c5292fef8111" providerId="ADAL" clId="{EDE98AF2-AB8C-42E9-88A6-6403A5A444E5}" dt="2026-09-10T08:09:54.006" v="803" actId="113"/>
          <ac:spMkLst>
            <pc:docMk/>
            <pc:sldMk cId="0" sldId="258"/>
            <ac:spMk id="2" creationId="{00000000-0000-0000-0000-000000000000}"/>
          </ac:spMkLst>
        </pc:spChg>
      </pc:sldChg>
      <pc:sldChg chg="modSp mod">
        <pc:chgData name="Linnea Colliander Celik" userId="c5ba78f3-1e6b-4efe-aa05-c5292fef8111" providerId="ADAL" clId="{EDE98AF2-AB8C-42E9-88A6-6403A5A444E5}" dt="2026-09-10T08:09:35.533" v="799" actId="113"/>
        <pc:sldMkLst>
          <pc:docMk/>
          <pc:sldMk cId="1414870284" sldId="270"/>
        </pc:sldMkLst>
        <pc:spChg chg="mod">
          <ac:chgData name="Linnea Colliander Celik" userId="c5ba78f3-1e6b-4efe-aa05-c5292fef8111" providerId="ADAL" clId="{EDE98AF2-AB8C-42E9-88A6-6403A5A444E5}" dt="2026-09-10T08:09:35.533" v="799" actId="113"/>
          <ac:spMkLst>
            <pc:docMk/>
            <pc:sldMk cId="1414870284" sldId="270"/>
            <ac:spMk id="2" creationId="{61E63300-1A8B-2ACE-6136-CD29D281D6EA}"/>
          </ac:spMkLst>
        </pc:spChg>
      </pc:sldChg>
      <pc:sldChg chg="modSp mod">
        <pc:chgData name="Linnea Colliander Celik" userId="c5ba78f3-1e6b-4efe-aa05-c5292fef8111" providerId="ADAL" clId="{EDE98AF2-AB8C-42E9-88A6-6403A5A444E5}" dt="2026-09-09T14:08:56.697" v="677" actId="13926"/>
        <pc:sldMkLst>
          <pc:docMk/>
          <pc:sldMk cId="4007384381" sldId="272"/>
        </pc:sldMkLst>
        <pc:spChg chg="mod">
          <ac:chgData name="Linnea Colliander Celik" userId="c5ba78f3-1e6b-4efe-aa05-c5292fef8111" providerId="ADAL" clId="{EDE98AF2-AB8C-42E9-88A6-6403A5A444E5}" dt="2026-09-09T14:08:45.722" v="674" actId="113"/>
          <ac:spMkLst>
            <pc:docMk/>
            <pc:sldMk cId="4007384381" sldId="272"/>
            <ac:spMk id="2" creationId="{4C7FD11D-D222-3098-C457-F2286C24B9D5}"/>
          </ac:spMkLst>
        </pc:spChg>
        <pc:spChg chg="mod">
          <ac:chgData name="Linnea Colliander Celik" userId="c5ba78f3-1e6b-4efe-aa05-c5292fef8111" providerId="ADAL" clId="{EDE98AF2-AB8C-42E9-88A6-6403A5A444E5}" dt="2026-09-09T14:08:56.697" v="677" actId="13926"/>
          <ac:spMkLst>
            <pc:docMk/>
            <pc:sldMk cId="4007384381" sldId="272"/>
            <ac:spMk id="3" creationId="{8443361D-9131-2E38-63A8-9EBA6AAD70AB}"/>
          </ac:spMkLst>
        </pc:spChg>
        <pc:spChg chg="mod">
          <ac:chgData name="Linnea Colliander Celik" userId="c5ba78f3-1e6b-4efe-aa05-c5292fef8111" providerId="ADAL" clId="{EDE98AF2-AB8C-42E9-88A6-6403A5A444E5}" dt="2026-09-09T14:08:50.091" v="675" actId="13926"/>
          <ac:spMkLst>
            <pc:docMk/>
            <pc:sldMk cId="4007384381" sldId="272"/>
            <ac:spMk id="4" creationId="{63441286-6679-CDD8-ED45-FF51FBBD53F4}"/>
          </ac:spMkLst>
        </pc:spChg>
        <pc:spChg chg="mod">
          <ac:chgData name="Linnea Colliander Celik" userId="c5ba78f3-1e6b-4efe-aa05-c5292fef8111" providerId="ADAL" clId="{EDE98AF2-AB8C-42E9-88A6-6403A5A444E5}" dt="2026-09-09T14:08:56.697" v="677" actId="13926"/>
          <ac:spMkLst>
            <pc:docMk/>
            <pc:sldMk cId="4007384381" sldId="272"/>
            <ac:spMk id="5" creationId="{28F2D948-BAB9-C664-77D2-32B88A13F4C7}"/>
          </ac:spMkLst>
        </pc:spChg>
        <pc:spChg chg="mod">
          <ac:chgData name="Linnea Colliander Celik" userId="c5ba78f3-1e6b-4efe-aa05-c5292fef8111" providerId="ADAL" clId="{EDE98AF2-AB8C-42E9-88A6-6403A5A444E5}" dt="2026-09-09T14:08:56.697" v="677" actId="13926"/>
          <ac:spMkLst>
            <pc:docMk/>
            <pc:sldMk cId="4007384381" sldId="272"/>
            <ac:spMk id="14" creationId="{AAAF7380-590C-25E5-663B-2F7EC7E90F80}"/>
          </ac:spMkLst>
        </pc:spChg>
      </pc:sldChg>
      <pc:sldChg chg="modSp mod">
        <pc:chgData name="Linnea Colliander Celik" userId="c5ba78f3-1e6b-4efe-aa05-c5292fef8111" providerId="ADAL" clId="{EDE98AF2-AB8C-42E9-88A6-6403A5A444E5}" dt="2026-09-10T08:09:48.955" v="801" actId="113"/>
        <pc:sldMkLst>
          <pc:docMk/>
          <pc:sldMk cId="3592891349" sldId="324"/>
        </pc:sldMkLst>
        <pc:spChg chg="mod">
          <ac:chgData name="Linnea Colliander Celik" userId="c5ba78f3-1e6b-4efe-aa05-c5292fef8111" providerId="ADAL" clId="{EDE98AF2-AB8C-42E9-88A6-6403A5A444E5}" dt="2026-09-10T08:09:48.955" v="801" actId="113"/>
          <ac:spMkLst>
            <pc:docMk/>
            <pc:sldMk cId="3592891349" sldId="324"/>
            <ac:spMk id="5" creationId="{F9D1B3A3-AF00-5D1F-0007-510FA75AA9D1}"/>
          </ac:spMkLst>
        </pc:spChg>
      </pc:sldChg>
      <pc:sldChg chg="modSp mod">
        <pc:chgData name="Linnea Colliander Celik" userId="c5ba78f3-1e6b-4efe-aa05-c5292fef8111" providerId="ADAL" clId="{EDE98AF2-AB8C-42E9-88A6-6403A5A444E5}" dt="2026-09-10T08:09:59.457" v="805" actId="113"/>
        <pc:sldMkLst>
          <pc:docMk/>
          <pc:sldMk cId="1262882445" sldId="326"/>
        </pc:sldMkLst>
        <pc:spChg chg="mod">
          <ac:chgData name="Linnea Colliander Celik" userId="c5ba78f3-1e6b-4efe-aa05-c5292fef8111" providerId="ADAL" clId="{EDE98AF2-AB8C-42E9-88A6-6403A5A444E5}" dt="2026-09-10T08:09:59.457" v="805" actId="113"/>
          <ac:spMkLst>
            <pc:docMk/>
            <pc:sldMk cId="1262882445" sldId="326"/>
            <ac:spMk id="5" creationId="{2E70E62D-48AF-E4B2-131C-F35E089C7139}"/>
          </ac:spMkLst>
        </pc:spChg>
      </pc:sldChg>
      <pc:sldChg chg="modSp mod">
        <pc:chgData name="Linnea Colliander Celik" userId="c5ba78f3-1e6b-4efe-aa05-c5292fef8111" providerId="ADAL" clId="{EDE98AF2-AB8C-42E9-88A6-6403A5A444E5}" dt="2026-09-10T08:10:04.564" v="807" actId="113"/>
        <pc:sldMkLst>
          <pc:docMk/>
          <pc:sldMk cId="1382955320" sldId="331"/>
        </pc:sldMkLst>
        <pc:spChg chg="mod">
          <ac:chgData name="Linnea Colliander Celik" userId="c5ba78f3-1e6b-4efe-aa05-c5292fef8111" providerId="ADAL" clId="{EDE98AF2-AB8C-42E9-88A6-6403A5A444E5}" dt="2026-09-10T08:10:04.564" v="807" actId="113"/>
          <ac:spMkLst>
            <pc:docMk/>
            <pc:sldMk cId="1382955320" sldId="331"/>
            <ac:spMk id="2" creationId="{6DC2D074-5B4E-4A90-1A67-B9EF000E70B9}"/>
          </ac:spMkLst>
        </pc:spChg>
      </pc:sldChg>
      <pc:sldChg chg="modSp mod">
        <pc:chgData name="Linnea Colliander Celik" userId="c5ba78f3-1e6b-4efe-aa05-c5292fef8111" providerId="ADAL" clId="{EDE98AF2-AB8C-42E9-88A6-6403A5A444E5}" dt="2026-09-10T08:10:09.389" v="809" actId="113"/>
        <pc:sldMkLst>
          <pc:docMk/>
          <pc:sldMk cId="4139827029" sldId="332"/>
        </pc:sldMkLst>
        <pc:spChg chg="mod">
          <ac:chgData name="Linnea Colliander Celik" userId="c5ba78f3-1e6b-4efe-aa05-c5292fef8111" providerId="ADAL" clId="{EDE98AF2-AB8C-42E9-88A6-6403A5A444E5}" dt="2026-09-10T08:10:09.389" v="809" actId="113"/>
          <ac:spMkLst>
            <pc:docMk/>
            <pc:sldMk cId="4139827029" sldId="332"/>
            <ac:spMk id="5" creationId="{905F3C39-09F8-E085-A053-8FD41F6CAEB0}"/>
          </ac:spMkLst>
        </pc:spChg>
      </pc:sldChg>
      <pc:sldChg chg="modSp mod">
        <pc:chgData name="Linnea Colliander Celik" userId="c5ba78f3-1e6b-4efe-aa05-c5292fef8111" providerId="ADAL" clId="{EDE98AF2-AB8C-42E9-88A6-6403A5A444E5}" dt="2026-09-10T08:38:41.799" v="1241" actId="20577"/>
        <pc:sldMkLst>
          <pc:docMk/>
          <pc:sldMk cId="888278192" sldId="333"/>
        </pc:sldMkLst>
        <pc:spChg chg="mod">
          <ac:chgData name="Linnea Colliander Celik" userId="c5ba78f3-1e6b-4efe-aa05-c5292fef8111" providerId="ADAL" clId="{EDE98AF2-AB8C-42E9-88A6-6403A5A444E5}" dt="2026-09-10T08:38:41.799" v="1241" actId="20577"/>
          <ac:spMkLst>
            <pc:docMk/>
            <pc:sldMk cId="888278192" sldId="333"/>
            <ac:spMk id="2" creationId="{4A53AE74-7BB0-AFC4-E9CD-FC3C57D49AA8}"/>
          </ac:spMkLst>
        </pc:spChg>
        <pc:spChg chg="mod">
          <ac:chgData name="Linnea Colliander Celik" userId="c5ba78f3-1e6b-4efe-aa05-c5292fef8111" providerId="ADAL" clId="{EDE98AF2-AB8C-42E9-88A6-6403A5A444E5}" dt="2026-09-10T08:26:33.033" v="998" actId="20577"/>
          <ac:spMkLst>
            <pc:docMk/>
            <pc:sldMk cId="888278192" sldId="333"/>
            <ac:spMk id="3" creationId="{A5C01696-8D47-18DF-8F0D-393F3F04141B}"/>
          </ac:spMkLst>
        </pc:spChg>
        <pc:spChg chg="mod">
          <ac:chgData name="Linnea Colliander Celik" userId="c5ba78f3-1e6b-4efe-aa05-c5292fef8111" providerId="ADAL" clId="{EDE98AF2-AB8C-42E9-88A6-6403A5A444E5}" dt="2026-09-10T08:33:55.367" v="1109" actId="20577"/>
          <ac:spMkLst>
            <pc:docMk/>
            <pc:sldMk cId="888278192" sldId="333"/>
            <ac:spMk id="6" creationId="{4BBEB018-97E6-9FE1-1D62-EE19AAB498D0}"/>
          </ac:spMkLst>
        </pc:spChg>
      </pc:sldChg>
      <pc:sldChg chg="modSp mod">
        <pc:chgData name="Linnea Colliander Celik" userId="c5ba78f3-1e6b-4efe-aa05-c5292fef8111" providerId="ADAL" clId="{EDE98AF2-AB8C-42E9-88A6-6403A5A444E5}" dt="2026-09-10T08:10:14.232" v="811" actId="113"/>
        <pc:sldMkLst>
          <pc:docMk/>
          <pc:sldMk cId="3022731776" sldId="335"/>
        </pc:sldMkLst>
        <pc:spChg chg="mod">
          <ac:chgData name="Linnea Colliander Celik" userId="c5ba78f3-1e6b-4efe-aa05-c5292fef8111" providerId="ADAL" clId="{EDE98AF2-AB8C-42E9-88A6-6403A5A444E5}" dt="2026-09-10T08:10:14.232" v="811" actId="113"/>
          <ac:spMkLst>
            <pc:docMk/>
            <pc:sldMk cId="3022731776" sldId="335"/>
            <ac:spMk id="6" creationId="{1B3F7C28-7C14-28DD-D617-CF29B6450690}"/>
          </ac:spMkLst>
        </pc:spChg>
      </pc:sldChg>
      <pc:sldChg chg="addSp delSp modSp mod">
        <pc:chgData name="Linnea Colliander Celik" userId="c5ba78f3-1e6b-4efe-aa05-c5292fef8111" providerId="ADAL" clId="{EDE98AF2-AB8C-42E9-88A6-6403A5A444E5}" dt="2026-09-10T08:40:07.532" v="1253" actId="207"/>
        <pc:sldMkLst>
          <pc:docMk/>
          <pc:sldMk cId="521644347" sldId="336"/>
        </pc:sldMkLst>
        <pc:spChg chg="mod">
          <ac:chgData name="Linnea Colliander Celik" userId="c5ba78f3-1e6b-4efe-aa05-c5292fef8111" providerId="ADAL" clId="{EDE98AF2-AB8C-42E9-88A6-6403A5A444E5}" dt="2026-09-10T08:09:51.672" v="802" actId="113"/>
          <ac:spMkLst>
            <pc:docMk/>
            <pc:sldMk cId="521644347" sldId="336"/>
            <ac:spMk id="4" creationId="{4C740EAC-4CC0-82D0-7120-8C287392B370}"/>
          </ac:spMkLst>
        </pc:spChg>
        <pc:spChg chg="mod">
          <ac:chgData name="Linnea Colliander Celik" userId="c5ba78f3-1e6b-4efe-aa05-c5292fef8111" providerId="ADAL" clId="{EDE98AF2-AB8C-42E9-88A6-6403A5A444E5}" dt="2026-09-07T14:28:49.526" v="48" actId="21"/>
          <ac:spMkLst>
            <pc:docMk/>
            <pc:sldMk cId="521644347" sldId="336"/>
            <ac:spMk id="7" creationId="{38F1330F-7B2E-9225-1662-EF3683608925}"/>
          </ac:spMkLst>
        </pc:spChg>
        <pc:graphicFrameChg chg="add mod">
          <ac:chgData name="Linnea Colliander Celik" userId="c5ba78f3-1e6b-4efe-aa05-c5292fef8111" providerId="ADAL" clId="{EDE98AF2-AB8C-42E9-88A6-6403A5A444E5}" dt="2026-09-10T08:40:07.532" v="1253" actId="207"/>
          <ac:graphicFrameMkLst>
            <pc:docMk/>
            <pc:sldMk cId="521644347" sldId="336"/>
            <ac:graphicFrameMk id="3" creationId="{D029ABAA-49F7-8758-954D-66C23E647074}"/>
          </ac:graphicFrameMkLst>
        </pc:graphicFrameChg>
        <pc:graphicFrameChg chg="add mod">
          <ac:chgData name="Linnea Colliander Celik" userId="c5ba78f3-1e6b-4efe-aa05-c5292fef8111" providerId="ADAL" clId="{EDE98AF2-AB8C-42E9-88A6-6403A5A444E5}" dt="2026-09-10T08:36:21.743" v="1135" actId="113"/>
          <ac:graphicFrameMkLst>
            <pc:docMk/>
            <pc:sldMk cId="521644347" sldId="336"/>
            <ac:graphicFrameMk id="5" creationId="{832F9174-C096-3AB2-49C0-A4BDD7474356}"/>
          </ac:graphicFrameMkLst>
        </pc:graphicFrameChg>
      </pc:sldChg>
      <pc:sldChg chg="addSp delSp modSp mod chgLayout modNotesTx">
        <pc:chgData name="Linnea Colliander Celik" userId="c5ba78f3-1e6b-4efe-aa05-c5292fef8111" providerId="ADAL" clId="{EDE98AF2-AB8C-42E9-88A6-6403A5A444E5}" dt="2026-09-10T08:36:50.517" v="1145" actId="27918"/>
        <pc:sldMkLst>
          <pc:docMk/>
          <pc:sldMk cId="2320345963" sldId="337"/>
        </pc:sldMkLst>
        <pc:spChg chg="mod ord">
          <ac:chgData name="Linnea Colliander Celik" userId="c5ba78f3-1e6b-4efe-aa05-c5292fef8111" providerId="ADAL" clId="{EDE98AF2-AB8C-42E9-88A6-6403A5A444E5}" dt="2026-09-10T08:09:56.685" v="804" actId="113"/>
          <ac:spMkLst>
            <pc:docMk/>
            <pc:sldMk cId="2320345963" sldId="337"/>
            <ac:spMk id="4" creationId="{C24739C8-3BD0-A5BA-307E-30713C62AA09}"/>
          </ac:spMkLst>
        </pc:spChg>
        <pc:graphicFrameChg chg="add mod">
          <ac:chgData name="Linnea Colliander Celik" userId="c5ba78f3-1e6b-4efe-aa05-c5292fef8111" providerId="ADAL" clId="{EDE98AF2-AB8C-42E9-88A6-6403A5A444E5}" dt="2026-09-10T08:36:32.583" v="1139" actId="113"/>
          <ac:graphicFrameMkLst>
            <pc:docMk/>
            <pc:sldMk cId="2320345963" sldId="337"/>
            <ac:graphicFrameMk id="21" creationId="{AA320850-A172-5149-649A-3C2555CFA8FC}"/>
          </ac:graphicFrameMkLst>
        </pc:graphicFrameChg>
        <pc:graphicFrameChg chg="add mod">
          <ac:chgData name="Linnea Colliander Celik" userId="c5ba78f3-1e6b-4efe-aa05-c5292fef8111" providerId="ADAL" clId="{EDE98AF2-AB8C-42E9-88A6-6403A5A444E5}" dt="2026-09-10T08:36:30.672" v="1138" actId="113"/>
          <ac:graphicFrameMkLst>
            <pc:docMk/>
            <pc:sldMk cId="2320345963" sldId="337"/>
            <ac:graphicFrameMk id="27" creationId="{2CE3AE75-36F0-33C0-6797-C461E2D6C135}"/>
          </ac:graphicFrameMkLst>
        </pc:graphicFrameChg>
      </pc:sldChg>
      <pc:sldChg chg="addSp delSp modSp mod modNotesTx">
        <pc:chgData name="Linnea Colliander Celik" userId="c5ba78f3-1e6b-4efe-aa05-c5292fef8111" providerId="ADAL" clId="{EDE98AF2-AB8C-42E9-88A6-6403A5A444E5}" dt="2026-09-10T08:39:33.723" v="1250" actId="2711"/>
        <pc:sldMkLst>
          <pc:docMk/>
          <pc:sldMk cId="2451271476" sldId="338"/>
        </pc:sldMkLst>
        <pc:spChg chg="mod">
          <ac:chgData name="Linnea Colliander Celik" userId="c5ba78f3-1e6b-4efe-aa05-c5292fef8111" providerId="ADAL" clId="{EDE98AF2-AB8C-42E9-88A6-6403A5A444E5}" dt="2026-09-10T08:10:02.650" v="806" actId="113"/>
          <ac:spMkLst>
            <pc:docMk/>
            <pc:sldMk cId="2451271476" sldId="338"/>
            <ac:spMk id="4" creationId="{958113A8-5BCE-0A35-8DFE-B64758C2A6F4}"/>
          </ac:spMkLst>
        </pc:spChg>
        <pc:graphicFrameChg chg="add mod">
          <ac:chgData name="Linnea Colliander Celik" userId="c5ba78f3-1e6b-4efe-aa05-c5292fef8111" providerId="ADAL" clId="{EDE98AF2-AB8C-42E9-88A6-6403A5A444E5}" dt="2026-09-10T08:39:33.723" v="1250" actId="2711"/>
          <ac:graphicFrameMkLst>
            <pc:docMk/>
            <pc:sldMk cId="2451271476" sldId="338"/>
            <ac:graphicFrameMk id="12" creationId="{058A9FC3-1BC6-1611-5A86-D906935E0A20}"/>
          </ac:graphicFrameMkLst>
        </pc:graphicFrameChg>
      </pc:sldChg>
      <pc:sldChg chg="addSp delSp modSp mod">
        <pc:chgData name="Linnea Colliander Celik" userId="c5ba78f3-1e6b-4efe-aa05-c5292fef8111" providerId="ADAL" clId="{EDE98AF2-AB8C-42E9-88A6-6403A5A444E5}" dt="2026-09-10T08:25:39.062" v="992"/>
        <pc:sldMkLst>
          <pc:docMk/>
          <pc:sldMk cId="117710449" sldId="340"/>
        </pc:sldMkLst>
        <pc:spChg chg="mod">
          <ac:chgData name="Linnea Colliander Celik" userId="c5ba78f3-1e6b-4efe-aa05-c5292fef8111" providerId="ADAL" clId="{EDE98AF2-AB8C-42E9-88A6-6403A5A444E5}" dt="2026-09-10T08:10:07.076" v="808" actId="113"/>
          <ac:spMkLst>
            <pc:docMk/>
            <pc:sldMk cId="117710449" sldId="340"/>
            <ac:spMk id="4" creationId="{B20BC7A3-A599-66FD-0848-3DFF7B353A83}"/>
          </ac:spMkLst>
        </pc:spChg>
        <pc:graphicFrameChg chg="add mod">
          <ac:chgData name="Linnea Colliander Celik" userId="c5ba78f3-1e6b-4efe-aa05-c5292fef8111" providerId="ADAL" clId="{EDE98AF2-AB8C-42E9-88A6-6403A5A444E5}" dt="2026-09-10T08:25:34.100" v="991"/>
          <ac:graphicFrameMkLst>
            <pc:docMk/>
            <pc:sldMk cId="117710449" sldId="340"/>
            <ac:graphicFrameMk id="6" creationId="{50243A0E-9CEC-32D8-AA8C-5E5202B170FA}"/>
          </ac:graphicFrameMkLst>
        </pc:graphicFrameChg>
        <pc:graphicFrameChg chg="add mod">
          <ac:chgData name="Linnea Colliander Celik" userId="c5ba78f3-1e6b-4efe-aa05-c5292fef8111" providerId="ADAL" clId="{EDE98AF2-AB8C-42E9-88A6-6403A5A444E5}" dt="2026-09-10T08:25:39.062" v="992"/>
          <ac:graphicFrameMkLst>
            <pc:docMk/>
            <pc:sldMk cId="117710449" sldId="340"/>
            <ac:graphicFrameMk id="8" creationId="{7EC0BBF3-9445-C28B-EDAC-A1CF2D7D16C8}"/>
          </ac:graphicFrameMkLst>
        </pc:graphicFrameChg>
        <pc:graphicFrameChg chg="add del mod">
          <ac:chgData name="Linnea Colliander Celik" userId="c5ba78f3-1e6b-4efe-aa05-c5292fef8111" providerId="ADAL" clId="{EDE98AF2-AB8C-42E9-88A6-6403A5A444E5}" dt="2026-09-09T14:15:07.545" v="723" actId="478"/>
          <ac:graphicFrameMkLst>
            <pc:docMk/>
            <pc:sldMk cId="117710449" sldId="340"/>
            <ac:graphicFrameMk id="9" creationId="{4908B6E7-CBD6-EBDB-CB06-12D797CB5867}"/>
          </ac:graphicFrameMkLst>
        </pc:graphicFrameChg>
        <pc:graphicFrameChg chg="add del mod">
          <ac:chgData name="Linnea Colliander Celik" userId="c5ba78f3-1e6b-4efe-aa05-c5292fef8111" providerId="ADAL" clId="{EDE98AF2-AB8C-42E9-88A6-6403A5A444E5}" dt="2026-09-10T08:19:50.062" v="908" actId="21"/>
          <ac:graphicFrameMkLst>
            <pc:docMk/>
            <pc:sldMk cId="117710449" sldId="340"/>
            <ac:graphicFrameMk id="12" creationId="{BFD7EEE8-529C-E429-8C70-556B815C8C68}"/>
          </ac:graphicFrameMkLst>
        </pc:graphicFrameChg>
        <pc:picChg chg="add del mod">
          <ac:chgData name="Linnea Colliander Celik" userId="c5ba78f3-1e6b-4efe-aa05-c5292fef8111" providerId="ADAL" clId="{EDE98AF2-AB8C-42E9-88A6-6403A5A444E5}" dt="2026-09-09T14:18:57.263" v="764" actId="478"/>
          <ac:picMkLst>
            <pc:docMk/>
            <pc:sldMk cId="117710449" sldId="340"/>
            <ac:picMk id="2" creationId="{B7A29035-C86B-4BBC-BB19-D71CBA708587}"/>
          </ac:picMkLst>
        </pc:picChg>
      </pc:sldChg>
      <pc:sldChg chg="addSp delSp modSp new mod ord modClrScheme chgLayout">
        <pc:chgData name="Linnea Colliander Celik" userId="c5ba78f3-1e6b-4efe-aa05-c5292fef8111" providerId="ADAL" clId="{EDE98AF2-AB8C-42E9-88A6-6403A5A444E5}" dt="2026-09-10T08:36:10.915" v="1133" actId="2710"/>
        <pc:sldMkLst>
          <pc:docMk/>
          <pc:sldMk cId="589813951" sldId="341"/>
        </pc:sldMkLst>
        <pc:spChg chg="del mod ord">
          <ac:chgData name="Linnea Colliander Celik" userId="c5ba78f3-1e6b-4efe-aa05-c5292fef8111" providerId="ADAL" clId="{EDE98AF2-AB8C-42E9-88A6-6403A5A444E5}" dt="2026-09-09T14:22:02.864" v="785" actId="700"/>
          <ac:spMkLst>
            <pc:docMk/>
            <pc:sldMk cId="589813951" sldId="341"/>
            <ac:spMk id="2" creationId="{8FCD0313-13CB-811D-7DBB-95330D314FE6}"/>
          </ac:spMkLst>
        </pc:spChg>
        <pc:spChg chg="add mod ord">
          <ac:chgData name="Linnea Colliander Celik" userId="c5ba78f3-1e6b-4efe-aa05-c5292fef8111" providerId="ADAL" clId="{EDE98AF2-AB8C-42E9-88A6-6403A5A444E5}" dt="2026-09-10T08:09:45.287" v="800" actId="113"/>
          <ac:spMkLst>
            <pc:docMk/>
            <pc:sldMk cId="589813951" sldId="341"/>
            <ac:spMk id="3" creationId="{B8904BD3-4886-B6BB-12F4-9723C99314AE}"/>
          </ac:spMkLst>
        </pc:spChg>
        <pc:spChg chg="add mod ord">
          <ac:chgData name="Linnea Colliander Celik" userId="c5ba78f3-1e6b-4efe-aa05-c5292fef8111" providerId="ADAL" clId="{EDE98AF2-AB8C-42E9-88A6-6403A5A444E5}" dt="2026-09-10T08:36:10.915" v="1133" actId="2710"/>
          <ac:spMkLst>
            <pc:docMk/>
            <pc:sldMk cId="589813951" sldId="341"/>
            <ac:spMk id="4" creationId="{9937C4FF-6226-EA66-178E-25C048F6EC6C}"/>
          </ac:spMkLst>
        </pc:spChg>
        <pc:spChg chg="add del mod ord">
          <ac:chgData name="Linnea Colliander Celik" userId="c5ba78f3-1e6b-4efe-aa05-c5292fef8111" providerId="ADAL" clId="{EDE98AF2-AB8C-42E9-88A6-6403A5A444E5}" dt="2026-09-10T08:36:01.568" v="1132" actId="478"/>
          <ac:spMkLst>
            <pc:docMk/>
            <pc:sldMk cId="589813951" sldId="341"/>
            <ac:spMk id="5" creationId="{B1E5BFF9-8345-3C22-2A9E-3E40E3C850AA}"/>
          </ac:spMkLst>
        </pc:spChg>
      </pc:sldChg>
      <pc:sldChg chg="addSp delSp modSp new del mod">
        <pc:chgData name="Linnea Colliander Celik" userId="c5ba78f3-1e6b-4efe-aa05-c5292fef8111" providerId="ADAL" clId="{EDE98AF2-AB8C-42E9-88A6-6403A5A444E5}" dt="2026-09-09T14:11:14.835" v="687" actId="47"/>
        <pc:sldMkLst>
          <pc:docMk/>
          <pc:sldMk cId="2912367394" sldId="341"/>
        </pc:sldMkLst>
        <pc:spChg chg="del">
          <ac:chgData name="Linnea Colliander Celik" userId="c5ba78f3-1e6b-4efe-aa05-c5292fef8111" providerId="ADAL" clId="{EDE98AF2-AB8C-42E9-88A6-6403A5A444E5}" dt="2026-09-09T14:10:06.265" v="680"/>
          <ac:spMkLst>
            <pc:docMk/>
            <pc:sldMk cId="2912367394" sldId="341"/>
            <ac:spMk id="4" creationId="{5A599B09-5909-3E1B-055A-D3D8AA6CF01A}"/>
          </ac:spMkLst>
        </pc:spChg>
        <pc:spChg chg="add del mod">
          <ac:chgData name="Linnea Colliander Celik" userId="c5ba78f3-1e6b-4efe-aa05-c5292fef8111" providerId="ADAL" clId="{EDE98AF2-AB8C-42E9-88A6-6403A5A444E5}" dt="2026-09-09T14:10:30.277" v="684" actId="1957"/>
          <ac:spMkLst>
            <pc:docMk/>
            <pc:sldMk cId="2912367394" sldId="341"/>
            <ac:spMk id="9" creationId="{2637FD0E-553A-C9AF-B2BF-B5F13B9A03B8}"/>
          </ac:spMkLst>
        </pc:spChg>
        <pc:graphicFrameChg chg="add del topLvl modGraphic">
          <ac:chgData name="Linnea Colliander Celik" userId="c5ba78f3-1e6b-4efe-aa05-c5292fef8111" providerId="ADAL" clId="{EDE98AF2-AB8C-42E9-88A6-6403A5A444E5}" dt="2026-09-09T14:10:22.136" v="682" actId="478"/>
          <ac:graphicFrameMkLst>
            <pc:docMk/>
            <pc:sldMk cId="2912367394" sldId="341"/>
            <ac:graphicFrameMk id="7" creationId="{0A226935-062C-4EEB-4033-8B48447CB1B2}"/>
          </ac:graphicFrameMkLst>
        </pc:graphicFrameChg>
        <pc:graphicFrameChg chg="add mod">
          <ac:chgData name="Linnea Colliander Celik" userId="c5ba78f3-1e6b-4efe-aa05-c5292fef8111" providerId="ADAL" clId="{EDE98AF2-AB8C-42E9-88A6-6403A5A444E5}" dt="2026-09-09T14:10:30.277" v="684" actId="1957"/>
          <ac:graphicFrameMkLst>
            <pc:docMk/>
            <pc:sldMk cId="2912367394" sldId="341"/>
            <ac:graphicFrameMk id="12" creationId="{191033BB-9E30-E5FE-4A71-0E82F7EB3436}"/>
          </ac:graphicFrameMkLst>
        </pc:graphicFrameChg>
      </pc:sldChg>
      <pc:sldMasterChg chg="modSp">
        <pc:chgData name="Linnea Colliander Celik" userId="c5ba78f3-1e6b-4efe-aa05-c5292fef8111" providerId="ADAL" clId="{EDE98AF2-AB8C-42E9-88A6-6403A5A444E5}" dt="2026-09-10T08:35:24.537" v="1124" actId="2711"/>
        <pc:sldMasterMkLst>
          <pc:docMk/>
          <pc:sldMasterMk cId="1939141906" sldId="2147483682"/>
        </pc:sldMasterMkLst>
        <pc:spChg chg="mod">
          <ac:chgData name="Linnea Colliander Celik" userId="c5ba78f3-1e6b-4efe-aa05-c5292fef8111" providerId="ADAL" clId="{EDE98AF2-AB8C-42E9-88A6-6403A5A444E5}" dt="2026-09-10T08:34:37.201" v="1117" actId="113"/>
          <ac:spMkLst>
            <pc:docMk/>
            <pc:sldMasterMk cId="1939141906" sldId="2147483682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8:35:24.537" v="1124" actId="2711"/>
          <ac:spMkLst>
            <pc:docMk/>
            <pc:sldMasterMk cId="1939141906" sldId="2147483682"/>
            <ac:spMk id="3" creationId="{00000000-0000-0000-0000-000000000000}"/>
          </ac:spMkLst>
        </pc:spChg>
      </pc:sldMasterChg>
      <pc:sldMasterChg chg="modSp">
        <pc:chgData name="Linnea Colliander Celik" userId="c5ba78f3-1e6b-4efe-aa05-c5292fef8111" providerId="ADAL" clId="{EDE98AF2-AB8C-42E9-88A6-6403A5A444E5}" dt="2026-09-10T08:34:49.125" v="1120" actId="113"/>
        <pc:sldMasterMkLst>
          <pc:docMk/>
          <pc:sldMasterMk cId="2056779947" sldId="2147483699"/>
        </pc:sldMasterMkLst>
        <pc:spChg chg="mod">
          <ac:chgData name="Linnea Colliander Celik" userId="c5ba78f3-1e6b-4efe-aa05-c5292fef8111" providerId="ADAL" clId="{EDE98AF2-AB8C-42E9-88A6-6403A5A444E5}" dt="2026-09-10T08:34:40.847" v="1118" actId="113"/>
          <ac:spMkLst>
            <pc:docMk/>
            <pc:sldMasterMk cId="2056779947" sldId="2147483699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8:34:49.125" v="1120" actId="113"/>
          <ac:spMkLst>
            <pc:docMk/>
            <pc:sldMasterMk cId="2056779947" sldId="2147483699"/>
            <ac:spMk id="3" creationId="{00000000-0000-0000-0000-000000000000}"/>
          </ac:spMkLst>
        </pc:spChg>
      </pc:sldMasterChg>
      <pc:sldMasterChg chg="modSp">
        <pc:chgData name="Linnea Colliander Celik" userId="c5ba78f3-1e6b-4efe-aa05-c5292fef8111" providerId="ADAL" clId="{EDE98AF2-AB8C-42E9-88A6-6403A5A444E5}" dt="2026-09-10T08:35:13.921" v="1122" actId="2711"/>
        <pc:sldMasterMkLst>
          <pc:docMk/>
          <pc:sldMasterMk cId="3882170877" sldId="2147483708"/>
        </pc:sldMasterMkLst>
        <pc:spChg chg="mod">
          <ac:chgData name="Linnea Colliander Celik" userId="c5ba78f3-1e6b-4efe-aa05-c5292fef8111" providerId="ADAL" clId="{EDE98AF2-AB8C-42E9-88A6-6403A5A444E5}" dt="2026-09-10T08:34:33.023" v="1116" actId="113"/>
          <ac:spMkLst>
            <pc:docMk/>
            <pc:sldMasterMk cId="3882170877" sldId="2147483708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8:35:13.921" v="1122" actId="2711"/>
          <ac:spMkLst>
            <pc:docMk/>
            <pc:sldMasterMk cId="3882170877" sldId="2147483708"/>
            <ac:spMk id="3" creationId="{00000000-0000-0000-0000-000000000000}"/>
          </ac:spMkLst>
        </pc:spChg>
      </pc:sldMasterChg>
      <pc:sldMasterChg chg="modSp">
        <pc:chgData name="Linnea Colliander Celik" userId="c5ba78f3-1e6b-4efe-aa05-c5292fef8111" providerId="ADAL" clId="{EDE98AF2-AB8C-42E9-88A6-6403A5A444E5}" dt="2026-09-10T08:35:38.923" v="1127" actId="2711"/>
        <pc:sldMasterMkLst>
          <pc:docMk/>
          <pc:sldMasterMk cId="2465613820" sldId="2147483761"/>
        </pc:sldMasterMkLst>
        <pc:spChg chg="mod">
          <ac:chgData name="Linnea Colliander Celik" userId="c5ba78f3-1e6b-4efe-aa05-c5292fef8111" providerId="ADAL" clId="{EDE98AF2-AB8C-42E9-88A6-6403A5A444E5}" dt="2026-09-10T08:35:35.088" v="1125" actId="113"/>
          <ac:spMkLst>
            <pc:docMk/>
            <pc:sldMasterMk cId="2465613820" sldId="2147483761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8:35:38.923" v="1127" actId="2711"/>
          <ac:spMkLst>
            <pc:docMk/>
            <pc:sldMasterMk cId="2465613820" sldId="2147483761"/>
            <ac:spMk id="3" creationId="{00000000-0000-0000-0000-000000000000}"/>
          </ac:spMkLst>
        </pc:sp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1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sz="1400" b="1" i="1" dirty="0"/>
              <a:t>Arbetar du på distans minst en gång i veckan?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Arbetar du på distans minst en gång i veckan?</c:v>
                </c:pt>
              </c:strCache>
            </c:strRef>
          </c:tx>
          <c:spPr>
            <a:solidFill>
              <a:srgbClr val="289CD7"/>
            </a:solidFill>
          </c:spPr>
          <c:dPt>
            <c:idx val="0"/>
            <c:bubble3D val="0"/>
            <c:spPr>
              <a:solidFill>
                <a:srgbClr val="F2B4D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3CE-4485-9749-0D023B215E19}"/>
              </c:ext>
            </c:extLst>
          </c:dPt>
          <c:dPt>
            <c:idx val="1"/>
            <c:bubble3D val="0"/>
            <c:spPr>
              <a:solidFill>
                <a:srgbClr val="C1E6F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CE-4485-9749-0D023B215E19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rgbClr val="18185C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fld id="{F5AF0E89-5B67-4E39-BB9D-C9FE14697C8A}" type="VALUE">
                      <a:rPr lang="en-US"/>
                      <a:pPr>
                        <a:defRPr/>
                      </a:pPr>
                      <a:t>[VÄRDE]</a:t>
                    </a:fld>
                    <a:endParaRPr lang="sv-SE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rgbClr val="18185C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sv-SE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3CE-4485-9749-0D023B215E1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B4C4B37-B166-4FD6-97FF-5E4E17B5E515}" type="VALUE">
                      <a:rPr lang="en-US"/>
                      <a:pPr/>
                      <a:t>[VÄRDE]</a:t>
                    </a:fld>
                    <a:endParaRPr lang="sv-SE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3CE-4485-9749-0D023B215E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Blad1!$A$2:$A$3</c:f>
              <c:strCache>
                <c:ptCount val="2"/>
                <c:pt idx="0">
                  <c:v>Ja</c:v>
                </c:pt>
                <c:pt idx="1">
                  <c:v>Nej</c:v>
                </c:pt>
              </c:strCache>
            </c:strRef>
          </c:cat>
          <c:val>
            <c:numRef>
              <c:f>Blad1!$B$2:$B$3</c:f>
              <c:numCache>
                <c:formatCode>0%</c:formatCode>
                <c:ptCount val="2"/>
                <c:pt idx="0">
                  <c:v>0.69</c:v>
                </c:pt>
                <c:pt idx="1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CE-4485-9749-0D023B215E1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41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Vilken typ av arbetsplats har du?</c:v>
                </c:pt>
              </c:strCache>
            </c:strRef>
          </c:tx>
          <c:spPr>
            <a:solidFill>
              <a:srgbClr val="F2B4D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289CD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1AF-4D2C-939B-2C717731CFFE}"/>
              </c:ext>
            </c:extLst>
          </c:dPt>
          <c:dPt>
            <c:idx val="2"/>
            <c:invertIfNegative val="0"/>
            <c:bubble3D val="0"/>
            <c:spPr>
              <a:solidFill>
                <a:srgbClr val="C1E6F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1AF-4D2C-939B-2C717731CFFE}"/>
              </c:ext>
            </c:extLst>
          </c:dPt>
          <c:dPt>
            <c:idx val="3"/>
            <c:invertIfNegative val="0"/>
            <c:bubble3D val="0"/>
            <c:spPr>
              <a:solidFill>
                <a:srgbClr val="1818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1AF-4D2C-939B-2C717731CF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Blad1!$A$2:$A$5</c:f>
              <c:strCache>
                <c:ptCount val="4"/>
                <c:pt idx="0">
                  <c:v>Eget rum</c:v>
                </c:pt>
                <c:pt idx="1">
                  <c:v>Öppet kontorslandskap</c:v>
                </c:pt>
                <c:pt idx="2">
                  <c:v>Aktivitetsbaserat kontor</c:v>
                </c:pt>
                <c:pt idx="3">
                  <c:v>Jag arbetar inte främst på ett "kontor"</c:v>
                </c:pt>
              </c:strCache>
            </c:strRef>
          </c:cat>
          <c:val>
            <c:numRef>
              <c:f>Blad1!$B$2:$B$5</c:f>
              <c:numCache>
                <c:formatCode>0%</c:formatCode>
                <c:ptCount val="4"/>
                <c:pt idx="0">
                  <c:v>0.28000000000000003</c:v>
                </c:pt>
                <c:pt idx="1">
                  <c:v>0.34</c:v>
                </c:pt>
                <c:pt idx="2">
                  <c:v>0.26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F-47D4-A4C3-E499B44E2E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329945232"/>
        <c:axId val="1789240687"/>
      </c:barChart>
      <c:catAx>
        <c:axId val="132994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C1E6F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789240687"/>
        <c:crosses val="autoZero"/>
        <c:auto val="1"/>
        <c:lblAlgn val="ctr"/>
        <c:lblOffset val="100"/>
        <c:noMultiLvlLbl val="0"/>
      </c:catAx>
      <c:valAx>
        <c:axId val="178924068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29945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00" b="1" i="0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sz="1400" b="1" dirty="0"/>
              <a:t>Topp 5 fördelar med distansarbete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400" b="1" i="0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44373866373632093"/>
          <c:y val="9.6787789495891327E-2"/>
          <c:w val="0.5267440530809071"/>
          <c:h val="0.85933741925483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F2B4D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Blad1!$A$2:$A$6</c:f>
              <c:strCache>
                <c:ptCount val="5"/>
                <c:pt idx="0">
                  <c:v>Kan arbeta mer självständigt</c:v>
                </c:pt>
                <c:pt idx="1">
                  <c:v>Kan arbeta mer effektivt</c:v>
                </c:pt>
                <c:pt idx="2">
                  <c:v>Det är lättare att få ihop livspusslet</c:v>
                </c:pt>
                <c:pt idx="3">
                  <c:v>Kan arbeta mer fokuserat</c:v>
                </c:pt>
                <c:pt idx="4">
                  <c:v>Minskad restid</c:v>
                </c:pt>
              </c:strCache>
            </c:strRef>
          </c:cat>
          <c:val>
            <c:numRef>
              <c:f>Blad1!$B$2:$B$6</c:f>
              <c:numCache>
                <c:formatCode>0%</c:formatCode>
                <c:ptCount val="5"/>
                <c:pt idx="0">
                  <c:v>0.69</c:v>
                </c:pt>
                <c:pt idx="1">
                  <c:v>0.7</c:v>
                </c:pt>
                <c:pt idx="2">
                  <c:v>0.74</c:v>
                </c:pt>
                <c:pt idx="3">
                  <c:v>0.8</c:v>
                </c:pt>
                <c:pt idx="4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17-435C-9B75-3B5B68F882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235457952"/>
        <c:axId val="1012260528"/>
      </c:barChart>
      <c:catAx>
        <c:axId val="1235457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C1E6F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012260528"/>
        <c:crosses val="autoZero"/>
        <c:auto val="1"/>
        <c:lblAlgn val="ctr"/>
        <c:lblOffset val="100"/>
        <c:noMultiLvlLbl val="0"/>
      </c:catAx>
      <c:valAx>
        <c:axId val="10122605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23545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sz="1400" b="1" i="1" dirty="0"/>
              <a:t>Jag</a:t>
            </a:r>
            <a:r>
              <a:rPr lang="sv-SE" sz="1400" b="1" i="1" baseline="0" dirty="0"/>
              <a:t> u</a:t>
            </a:r>
            <a:r>
              <a:rPr lang="sv-SE" sz="1400" b="1" i="1" dirty="0"/>
              <a:t>pplever inga nackdelar med att arbeta på distans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Personer med funktionsnedsättning</c:v>
                </c:pt>
              </c:strCache>
            </c:strRef>
          </c:tx>
          <c:spPr>
            <a:solidFill>
              <a:srgbClr val="C1E6F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1E6F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412-46F4-8042-E58FD30EECA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Blad1!$A$2:$A$5</c:f>
              <c:numCache>
                <c:formatCode>General</c:formatCode>
                <c:ptCount val="4"/>
                <c:pt idx="0">
                  <c:v>2026</c:v>
                </c:pt>
                <c:pt idx="1">
                  <c:v>2024</c:v>
                </c:pt>
                <c:pt idx="2">
                  <c:v>2022</c:v>
                </c:pt>
                <c:pt idx="3">
                  <c:v>2020</c:v>
                </c:pt>
              </c:numCache>
            </c:numRef>
          </c:cat>
          <c:val>
            <c:numRef>
              <c:f>Blad1!$B$2:$B$5</c:f>
              <c:numCache>
                <c:formatCode>General</c:formatCode>
                <c:ptCount val="4"/>
                <c:pt idx="0" formatCode="0%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5B-4112-BF6D-01649EC82E94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Chefer</c:v>
                </c:pt>
              </c:strCache>
            </c:strRef>
          </c:tx>
          <c:spPr>
            <a:solidFill>
              <a:srgbClr val="289CD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Blad1!$A$2:$A$5</c:f>
              <c:numCache>
                <c:formatCode>General</c:formatCode>
                <c:ptCount val="4"/>
                <c:pt idx="0">
                  <c:v>2026</c:v>
                </c:pt>
                <c:pt idx="1">
                  <c:v>2024</c:v>
                </c:pt>
                <c:pt idx="2">
                  <c:v>2022</c:v>
                </c:pt>
                <c:pt idx="3">
                  <c:v>2020</c:v>
                </c:pt>
              </c:numCache>
            </c:numRef>
          </c:cat>
          <c:val>
            <c:numRef>
              <c:f>Blad1!$C$2:$C$5</c:f>
              <c:numCache>
                <c:formatCode>0%</c:formatCode>
                <c:ptCount val="4"/>
                <c:pt idx="0">
                  <c:v>0.38</c:v>
                </c:pt>
                <c:pt idx="1">
                  <c:v>0.28999999999999998</c:v>
                </c:pt>
                <c:pt idx="2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5B-4112-BF6D-01649EC82E94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F2B4D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Blad1!$A$2:$A$5</c:f>
              <c:numCache>
                <c:formatCode>General</c:formatCode>
                <c:ptCount val="4"/>
                <c:pt idx="0">
                  <c:v>2026</c:v>
                </c:pt>
                <c:pt idx="1">
                  <c:v>2024</c:v>
                </c:pt>
                <c:pt idx="2">
                  <c:v>2022</c:v>
                </c:pt>
                <c:pt idx="3">
                  <c:v>2020</c:v>
                </c:pt>
              </c:numCache>
            </c:numRef>
          </c:cat>
          <c:val>
            <c:numRef>
              <c:f>Blad1!$D$2:$D$5</c:f>
              <c:numCache>
                <c:formatCode>0%</c:formatCode>
                <c:ptCount val="4"/>
                <c:pt idx="0">
                  <c:v>0.44</c:v>
                </c:pt>
                <c:pt idx="1">
                  <c:v>0.41</c:v>
                </c:pt>
                <c:pt idx="2">
                  <c:v>0.28999999999999998</c:v>
                </c:pt>
                <c:pt idx="3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5B-4112-BF6D-01649EC82E9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0"/>
        <c:axId val="1291033872"/>
        <c:axId val="1012277808"/>
      </c:barChart>
      <c:catAx>
        <c:axId val="1291033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C1E6F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012277808"/>
        <c:crosses val="autoZero"/>
        <c:auto val="1"/>
        <c:lblAlgn val="ctr"/>
        <c:lblOffset val="100"/>
        <c:noMultiLvlLbl val="0"/>
      </c:catAx>
      <c:valAx>
        <c:axId val="101227780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29103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Topp 5 nackdelar med distansarbete</c:v>
                </c:pt>
              </c:strCache>
            </c:strRef>
          </c:tx>
          <c:spPr>
            <a:solidFill>
              <a:srgbClr val="F2B4D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Blad1!$A$2:$A$6</c:f>
              <c:strCache>
                <c:ptCount val="5"/>
                <c:pt idx="0">
                  <c:v>Sämre arbetsmiljö</c:v>
                </c:pt>
                <c:pt idx="1">
                  <c:v>Brist på arbetsredskap/ergonomi</c:v>
                </c:pt>
                <c:pt idx="2">
                  <c:v>Svårt att skilja på arbete och fritid</c:v>
                </c:pt>
                <c:pt idx="3">
                  <c:v>Bristande tillgång till kollegor</c:v>
                </c:pt>
                <c:pt idx="4">
                  <c:v>Minskad social sammanhållning</c:v>
                </c:pt>
              </c:strCache>
            </c:strRef>
          </c:cat>
          <c:val>
            <c:numRef>
              <c:f>Blad1!$B$2:$B$6</c:f>
              <c:numCache>
                <c:formatCode>0%</c:formatCode>
                <c:ptCount val="5"/>
                <c:pt idx="0">
                  <c:v>0.12</c:v>
                </c:pt>
                <c:pt idx="1">
                  <c:v>0.16</c:v>
                </c:pt>
                <c:pt idx="2">
                  <c:v>0.18</c:v>
                </c:pt>
                <c:pt idx="3">
                  <c:v>0.24</c:v>
                </c:pt>
                <c:pt idx="4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69-4CAC-9A8B-22D7169F58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235457952"/>
        <c:axId val="1012260528"/>
      </c:barChart>
      <c:catAx>
        <c:axId val="1235457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C1E6F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1012260528"/>
        <c:crosses val="autoZero"/>
        <c:auto val="1"/>
        <c:lblAlgn val="ctr"/>
        <c:lblOffset val="100"/>
        <c:noMultiLvlLbl val="0"/>
      </c:catAx>
      <c:valAx>
        <c:axId val="10122605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23545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595251785217471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Trivs du i att sitta i öppet kontorslandskap?</c:v>
                </c:pt>
              </c:strCache>
            </c:strRef>
          </c:tx>
          <c:dPt>
            <c:idx val="0"/>
            <c:bubble3D val="0"/>
            <c:spPr>
              <a:solidFill>
                <a:srgbClr val="F2B4D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DF9-43F2-A131-F82F3ED9D24B}"/>
              </c:ext>
            </c:extLst>
          </c:dPt>
          <c:dPt>
            <c:idx val="1"/>
            <c:bubble3D val="0"/>
            <c:spPr>
              <a:solidFill>
                <a:srgbClr val="289CD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0DF9-43F2-A131-F82F3ED9D24B}"/>
              </c:ext>
            </c:extLst>
          </c:dPt>
          <c:dPt>
            <c:idx val="2"/>
            <c:bubble3D val="0"/>
            <c:spPr>
              <a:solidFill>
                <a:srgbClr val="C1E6F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DF9-43F2-A131-F82F3ED9D2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0.52</c:v>
                </c:pt>
                <c:pt idx="1">
                  <c:v>0.46</c:v>
                </c:pt>
                <c:pt idx="2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F9-43F2-A131-F82F3ED9D2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5.4083264147013352E-2"/>
          <c:y val="7.9076880161790125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Trivs du i att sitta i ett aktivitetsbaserat kontor?</c:v>
                </c:pt>
              </c:strCache>
            </c:strRef>
          </c:tx>
          <c:dPt>
            <c:idx val="0"/>
            <c:bubble3D val="0"/>
            <c:spPr>
              <a:solidFill>
                <a:srgbClr val="F2B4D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8E-4F83-85E9-9833FE5C6076}"/>
              </c:ext>
            </c:extLst>
          </c:dPt>
          <c:dPt>
            <c:idx val="1"/>
            <c:bubble3D val="0"/>
            <c:spPr>
              <a:solidFill>
                <a:srgbClr val="289CD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8E-4F83-85E9-9833FE5C6076}"/>
              </c:ext>
            </c:extLst>
          </c:dPt>
          <c:dPt>
            <c:idx val="2"/>
            <c:bubble3D val="0"/>
            <c:spPr>
              <a:solidFill>
                <a:srgbClr val="C1E6F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8E-4F83-85E9-9833FE5C607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0.34</c:v>
                </c:pt>
                <c:pt idx="1">
                  <c:v>0.45</c:v>
                </c:pt>
                <c:pt idx="2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8E-4F83-85E9-9833FE5C60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12018470547163"/>
          <c:y val="0.72620501957619754"/>
          <c:w val="0.20507235960066536"/>
          <c:h val="0.271855106249439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ACFD734D-72B6-49D6-88C2-BB0D00FEFC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9E811E3-BAAA-44D6-B84D-957C9C8DF8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9BEE2-0605-4A13-A3CA-5A4CCE7ADA88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6E3F70A-ABB5-4F0D-93E4-6639504136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D33B32D-4353-4E56-9450-93693AA883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439FA-0161-467A-BCC2-E3DD3EA716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8884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F9CA4-BC86-3C49-A3CA-567608B102FF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C2A0E-0C44-C545-9B01-E851AA929C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6367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>
                <a:latin typeface="Aptos" panose="020B0004020202020204" pitchFamily="34" charset="0"/>
              </a:rPr>
              <a:t>69% arbetar på distans minst en gång i veckan.</a:t>
            </a:r>
            <a:endParaRPr lang="sv-SE"/>
          </a:p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C2A0E-0C44-C545-9B01-E851AA929C02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8179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44% upplever inga nackdelar med att arbeta på distans. </a:t>
            </a:r>
          </a:p>
          <a:p>
            <a:endParaRPr lang="sv-SE"/>
          </a:p>
          <a:p>
            <a:r>
              <a:rPr lang="sv-SE"/>
              <a:t>Många beskriver distansarbete inte som en bekvämlighet, utan som en förutsättning för att orka arbeta. </a:t>
            </a:r>
          </a:p>
          <a:p>
            <a:endParaRPr lang="sv-SE"/>
          </a:p>
          <a:p>
            <a:r>
              <a:rPr lang="sv-SE"/>
              <a:t>De fem procentuellt största fördelarna med distansarbete som Fackförbundet STs medlemmar tycker är:</a:t>
            </a:r>
          </a:p>
          <a:p>
            <a:r>
              <a:rPr lang="sv-SE"/>
              <a:t>• Minskad restid: 86 %</a:t>
            </a:r>
          </a:p>
          <a:p>
            <a:r>
              <a:rPr lang="sv-SE"/>
              <a:t>• Kan arbeta mer fokuserat: 80 %</a:t>
            </a:r>
          </a:p>
          <a:p>
            <a:r>
              <a:rPr lang="sv-SE"/>
              <a:t>• Det är lättare att få ihop livspusslet 74 %</a:t>
            </a:r>
          </a:p>
          <a:p>
            <a:r>
              <a:rPr lang="sv-SE"/>
              <a:t>• Kan arbeta mer effektivt 70 %</a:t>
            </a:r>
          </a:p>
          <a:p>
            <a:r>
              <a:rPr lang="sv-SE"/>
              <a:t>• Kan arbeta mer självständigt 69 %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C2A0E-0C44-C545-9B01-E851AA929C02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3773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Det finns nackdelar med distansarbete men det upplevs i regel som mindre utmanande och har minskat i omfattning allt eftersom tid gått sen covidpandemin släppt sitt grepp. Det har blivit en bättre balans mellan distansarbete och arbete på plats. Ingen är tvingad att bara sitta hemma.</a:t>
            </a:r>
          </a:p>
          <a:p>
            <a:endParaRPr lang="sv-SE"/>
          </a:p>
          <a:p>
            <a:r>
              <a:rPr lang="sv-SE"/>
              <a:t>De fem procentuellt största nackdelarna med distansarbete som Fackförbundet STs medlemmar tycker är: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/>
              <a:t>34% Minskad social sammanhållning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/>
              <a:t>24% Bristande tillgång till kollegor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/>
              <a:t>18% Svårt att skilja på arbete och fritid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/>
              <a:t>16% Brist på arbetsredskap/ergonomi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/>
              <a:t>12% Sämre arbetsmiljö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C2A0E-0C44-C545-9B01-E851AA929C02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8867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C2A0E-0C44-C545-9B01-E851AA929C02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3182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C2A0E-0C44-C545-9B01-E851AA929C02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8795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C2A0E-0C44-C545-9B01-E851AA929C02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6066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tiff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emf"/><Relationship Id="rId4" Type="http://schemas.openxmlformats.org/officeDocument/2006/relationships/image" Target="../media/image1.tif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tiff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_fär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9554B44-FDB5-4258-80FE-4F7BE17C0B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406305" y="2040895"/>
            <a:ext cx="9144000" cy="1572521"/>
          </a:xfrm>
        </p:spPr>
        <p:txBody>
          <a:bodyPr anchor="ctr" anchorCtr="0"/>
          <a:lstStyle>
            <a:lvl1pPr algn="l">
              <a:defRPr sz="4800">
                <a:solidFill>
                  <a:srgbClr val="E279A4"/>
                </a:solidFill>
              </a:defRPr>
            </a:lvl1pPr>
          </a:lstStyle>
          <a:p>
            <a:r>
              <a:rPr lang="sv-SE" dirty="0"/>
              <a:t>Presentationsrubrik</a:t>
            </a:r>
            <a:br>
              <a:rPr lang="sv-SE" dirty="0"/>
            </a:br>
            <a:r>
              <a:rPr lang="sv-SE" dirty="0"/>
              <a:t>på två rader</a:t>
            </a:r>
          </a:p>
        </p:txBody>
      </p:sp>
      <p:pic>
        <p:nvPicPr>
          <p:cNvPr id="6" name="Picture 5" descr="ST_rgb_ny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12" name="Platshållare för text 8">
            <a:extLst>
              <a:ext uri="{FF2B5EF4-FFF2-40B4-BE49-F238E27FC236}">
                <a16:creationId xmlns:a16="http://schemas.microsoft.com/office/drawing/2014/main" id="{8BEEE139-3B3F-45E5-AC3E-CF5AE574D5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5355" y="5913006"/>
            <a:ext cx="4375370" cy="552450"/>
          </a:xfrm>
        </p:spPr>
        <p:txBody>
          <a:bodyPr wrap="none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 marL="425450" indent="0">
              <a:buNone/>
              <a:defRPr/>
            </a:lvl2pPr>
          </a:lstStyle>
          <a:p>
            <a:pPr lvl="0"/>
            <a:r>
              <a:rPr lang="sv-SE"/>
              <a:t>Arbetsplats, datum</a:t>
            </a:r>
          </a:p>
        </p:txBody>
      </p:sp>
    </p:spTree>
    <p:extLst>
      <p:ext uri="{BB962C8B-B14F-4D97-AF65-F5344CB8AC3E}">
        <p14:creationId xmlns:p14="http://schemas.microsoft.com/office/powerpoint/2010/main" val="1108848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A sida_fär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918A95B-0F0C-4F1B-A7C7-E346C7918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425354" y="1047750"/>
            <a:ext cx="7731345" cy="974991"/>
          </a:xfrm>
        </p:spPr>
        <p:txBody>
          <a:bodyPr anchor="b"/>
          <a:lstStyle>
            <a:lvl1pPr algn="l">
              <a:defRPr sz="4800">
                <a:solidFill>
                  <a:srgbClr val="E279A4"/>
                </a:solidFill>
              </a:defRPr>
            </a:lvl1pPr>
          </a:lstStyle>
          <a:p>
            <a:r>
              <a:rPr lang="sv-SE" dirty="0"/>
              <a:t>Avskedsfras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7F3E2C0C-B196-433B-A077-509DB16A84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5355" y="5913006"/>
            <a:ext cx="4375370" cy="552450"/>
          </a:xfrm>
        </p:spPr>
        <p:txBody>
          <a:bodyPr wrap="none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 marL="425450" indent="0">
              <a:buNone/>
              <a:defRPr/>
            </a:lvl2pPr>
          </a:lstStyle>
          <a:p>
            <a:pPr lvl="0"/>
            <a:r>
              <a:rPr lang="sv-SE"/>
              <a:t>Skriv </a:t>
            </a:r>
            <a:r>
              <a:rPr lang="sv-SE" err="1"/>
              <a:t>www</a:t>
            </a:r>
            <a:r>
              <a:rPr lang="sv-SE"/>
              <a:t>-adress</a:t>
            </a:r>
          </a:p>
        </p:txBody>
      </p:sp>
      <p:pic>
        <p:nvPicPr>
          <p:cNvPr id="8" name="Picture 7" descr="ST_rgb_ny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5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r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10120854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4723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spalter + Bord - LJUSBLÅ">
    <p:bg>
      <p:bgPr>
        <a:solidFill>
          <a:srgbClr val="C1E6FB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10120854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9813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Färgad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321BC2E-D1BA-81D4-E352-FA89676B3D49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F2B4D2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12936C75-EC59-BF10-3AF9-DEAA8AA32D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6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BLÅ">
    <p:bg>
      <p:bgPr>
        <a:solidFill>
          <a:srgbClr val="C1E6FB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64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Lisat - Vit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46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A sida_färg + Box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918A95B-0F0C-4F1B-A7C7-E346C7918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425354" y="1047750"/>
            <a:ext cx="7731345" cy="974991"/>
          </a:xfrm>
        </p:spPr>
        <p:txBody>
          <a:bodyPr anchor="b"/>
          <a:lstStyle>
            <a:lvl1pPr algn="l">
              <a:defRPr sz="4800">
                <a:solidFill>
                  <a:srgbClr val="E279A4"/>
                </a:solidFill>
              </a:defRPr>
            </a:lvl1pPr>
          </a:lstStyle>
          <a:p>
            <a:r>
              <a:rPr lang="sv-SE"/>
              <a:t>Avskedsfras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7F3E2C0C-B196-433B-A077-509DB16A84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3661" y="5913006"/>
            <a:ext cx="4375370" cy="552450"/>
          </a:xfrm>
        </p:spPr>
        <p:txBody>
          <a:bodyPr wrap="none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 marL="425450" indent="0">
              <a:buNone/>
              <a:defRPr/>
            </a:lvl2pPr>
          </a:lstStyle>
          <a:p>
            <a:pPr lvl="0"/>
            <a:r>
              <a:rPr lang="sv-SE"/>
              <a:t>Skriv </a:t>
            </a:r>
            <a:r>
              <a:rPr lang="sv-SE" err="1"/>
              <a:t>www</a:t>
            </a:r>
            <a:r>
              <a:rPr lang="sv-SE"/>
              <a:t>-adress</a:t>
            </a:r>
          </a:p>
        </p:txBody>
      </p:sp>
      <p:pic>
        <p:nvPicPr>
          <p:cNvPr id="8" name="Picture 7" descr="ST_rgb_ny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89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_LJUS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2">
            <a:extLst>
              <a:ext uri="{FF2B5EF4-FFF2-40B4-BE49-F238E27FC236}">
                <a16:creationId xmlns:a16="http://schemas.microsoft.com/office/drawing/2014/main" id="{ACA9ED76-9809-5B2F-281C-4898B1C972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"/>
                    </a14:imgEffect>
                    <a14:imgEffect>
                      <a14:saturation sat="264000"/>
                    </a14:imgEffect>
                  </a14:imgLayer>
                </a14:imgProps>
              </a:ext>
            </a:extLst>
          </a:blip>
          <a:srcRect l="32326" t="5350" r="29680"/>
          <a:stretch>
            <a:fillRect/>
          </a:stretch>
        </p:blipFill>
        <p:spPr>
          <a:xfrm rot="5400000">
            <a:off x="2335923" y="-2998075"/>
            <a:ext cx="6858002" cy="1285415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3036093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Picture 5" descr="ST_rgb_ny.tif">
            <a:extLst>
              <a:ext uri="{FF2B5EF4-FFF2-40B4-BE49-F238E27FC236}">
                <a16:creationId xmlns:a16="http://schemas.microsoft.com/office/drawing/2014/main" id="{1861B030-CE55-07AD-F02B-42492589BE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5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_LJUS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2">
            <a:extLst>
              <a:ext uri="{FF2B5EF4-FFF2-40B4-BE49-F238E27FC236}">
                <a16:creationId xmlns:a16="http://schemas.microsoft.com/office/drawing/2014/main" id="{ACA9ED76-9809-5B2F-281C-4898B1C972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"/>
                    </a14:imgEffect>
                    <a14:imgEffect>
                      <a14:saturation sat="264000"/>
                    </a14:imgEffect>
                  </a14:imgLayer>
                </a14:imgProps>
              </a:ext>
            </a:extLst>
          </a:blip>
          <a:srcRect l="32326" t="5350" r="29680"/>
          <a:stretch>
            <a:fillRect/>
          </a:stretch>
        </p:blipFill>
        <p:spPr>
          <a:xfrm rot="5400000">
            <a:off x="2366271" y="-2998075"/>
            <a:ext cx="6858002" cy="1285415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40000" y="2700000"/>
            <a:ext cx="8331200" cy="1223672"/>
          </a:xfrm>
        </p:spPr>
        <p:txBody>
          <a:bodyPr anchor="ctr" anchorCtr="0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Picture 5" descr="ST_rgb_ny.tif">
            <a:extLst>
              <a:ext uri="{FF2B5EF4-FFF2-40B4-BE49-F238E27FC236}">
                <a16:creationId xmlns:a16="http://schemas.microsoft.com/office/drawing/2014/main" id="{1861B030-CE55-07AD-F02B-42492589BE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686F7729-5B07-841E-E8B5-04BAB5027FB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5466" y="0"/>
            <a:ext cx="54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609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LJUSBLÅ + Boxar">
    <p:bg>
      <p:bgPr>
        <a:solidFill>
          <a:srgbClr val="C1E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3036093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Picture 5" descr="ST_rgb_ny.tif">
            <a:extLst>
              <a:ext uri="{FF2B5EF4-FFF2-40B4-BE49-F238E27FC236}">
                <a16:creationId xmlns:a16="http://schemas.microsoft.com/office/drawing/2014/main" id="{DA0AE603-515E-A953-D014-586FE86B6F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03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Färgad bakgrund - LJUSBLÅ">
    <p:bg>
      <p:bgPr>
        <a:solidFill>
          <a:srgbClr val="C1E6FB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321BC2E-D1BA-81D4-E352-FA89676B3D49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12936C75-EC59-BF10-3AF9-DEAA8AA32D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767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Vit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35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73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4F98646B-6236-A4FA-7180-5F69DB72E2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43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(utfall) + Bor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bild 12">
            <a:extLst>
              <a:ext uri="{FF2B5EF4-FFF2-40B4-BE49-F238E27FC236}">
                <a16:creationId xmlns:a16="http://schemas.microsoft.com/office/drawing/2014/main" id="{EFA44A2A-BED2-4B80-8361-92ACE6AFE1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6016" y="0"/>
            <a:ext cx="4905983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Klicka på ikonen för att infoga en bild</a:t>
            </a:r>
          </a:p>
          <a:p>
            <a:endParaRPr lang="sv-SE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0FD170FA-8913-49AB-B7EB-6ECF07EF44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14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+ Bor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B2AE1A17-AAE5-E2FC-45BD-F432459505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AB6CB3A0-AB48-9DDC-0770-B22082B889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466" y="0"/>
            <a:ext cx="54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09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xar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t hörn 1">
            <a:extLst>
              <a:ext uri="{FF2B5EF4-FFF2-40B4-BE49-F238E27FC236}">
                <a16:creationId xmlns:a16="http://schemas.microsoft.com/office/drawing/2014/main" id="{BF0C469E-271A-21A0-B1C2-216CB5069C99}"/>
              </a:ext>
            </a:extLst>
          </p:cNvPr>
          <p:cNvSpPr/>
          <p:nvPr userDrawn="1"/>
        </p:nvSpPr>
        <p:spPr>
          <a:xfrm rot="16200000" flipH="1">
            <a:off x="7263674" y="1941867"/>
            <a:ext cx="6893999" cy="2962654"/>
          </a:xfrm>
          <a:prstGeom prst="round1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83CD9B9E-D7FC-45F9-B531-FAF0E9FD0B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21CEBC94-0E68-414C-8244-6381416A7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545" y="1027305"/>
            <a:ext cx="7751647" cy="495629"/>
          </a:xfrm>
        </p:spPr>
        <p:txBody>
          <a:bodyPr/>
          <a:lstStyle>
            <a:lvl1pPr>
              <a:defRPr baseline="0">
                <a:solidFill>
                  <a:srgbClr val="18185C"/>
                </a:solidFill>
                <a:latin typeface="Segoe UI" panose="020B0502040204020203" pitchFamily="34" charset="0"/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C4D7CDD0-59C6-4214-BC8E-BFA435C6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47" y="1857984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77193002-5E94-44B9-AAB3-BE8F063357E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26739" y="1874198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14480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LJUSROSA + Boxar">
    <p:bg>
      <p:bgPr>
        <a:solidFill>
          <a:srgbClr val="F2B4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3036093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Picture 7" descr="ST_rgb_ny.tif">
            <a:extLst>
              <a:ext uri="{FF2B5EF4-FFF2-40B4-BE49-F238E27FC236}">
                <a16:creationId xmlns:a16="http://schemas.microsoft.com/office/drawing/2014/main" id="{DDBEA8A7-59B9-19D4-0C5A-C14ABDC06E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59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A3F1349B-7E61-F63D-665F-EF8B9A677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7374F991-9F4B-D6CD-9BAD-0FFD8DFDE1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4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450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Färgad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7286017" cy="6858000"/>
          </a:xfrm>
          <a:prstGeom prst="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32A20992-E0A4-CBA5-8069-E35DC06D9D25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DC9C07AB-7EA6-6699-F968-7077175E11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66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29590" y="621994"/>
            <a:ext cx="6894514" cy="5650526"/>
          </a:xfrm>
          <a:prstGeom prst="round1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608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27166" y="621994"/>
            <a:ext cx="6894514" cy="5650526"/>
          </a:xfrm>
          <a:prstGeom prst="round1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221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(utfall) + Bord - LJUSROSA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 12">
            <a:extLst>
              <a:ext uri="{FF2B5EF4-FFF2-40B4-BE49-F238E27FC236}">
                <a16:creationId xmlns:a16="http://schemas.microsoft.com/office/drawing/2014/main" id="{EFA44A2A-BED2-4B80-8361-92ACE6AFE1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6016" y="0"/>
            <a:ext cx="4905983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Klicka på ikonen för att infoga en bild</a:t>
            </a:r>
          </a:p>
          <a:p>
            <a:endParaRPr lang="sv-SE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0FD170FA-8913-49AB-B7EB-6ECF07EF44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15794AB1-96F9-EBC8-A2C3-C1AA42C1BB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466" y="0"/>
            <a:ext cx="54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025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 12">
            <a:extLst>
              <a:ext uri="{FF2B5EF4-FFF2-40B4-BE49-F238E27FC236}">
                <a16:creationId xmlns:a16="http://schemas.microsoft.com/office/drawing/2014/main" id="{A41ABFAD-94B7-4476-B130-506DCE59F55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86015" y="1857984"/>
            <a:ext cx="4250989" cy="401433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Klicka på ikonen för att infoga en bild</a:t>
            </a:r>
          </a:p>
          <a:p>
            <a:endParaRPr lang="sv-SE"/>
          </a:p>
        </p:txBody>
      </p:sp>
      <p:pic>
        <p:nvPicPr>
          <p:cNvPr id="6" name="Picture 7" descr="ST_rgb_ny.tif">
            <a:extLst>
              <a:ext uri="{FF2B5EF4-FFF2-40B4-BE49-F238E27FC236}">
                <a16:creationId xmlns:a16="http://schemas.microsoft.com/office/drawing/2014/main" id="{02BE5A39-5E32-3290-D41B-9B4B086093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2DD0B374-D1FE-EBB8-8A7F-C93C6E3C08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466" y="0"/>
            <a:ext cx="54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9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Bild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900667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80E8F3EC-3B3A-82A5-B804-C3BC8187F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628B42CC-F3CA-1BE3-0D90-277172EEF1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466" y="0"/>
            <a:ext cx="54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894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xar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t hörn 1">
            <a:extLst>
              <a:ext uri="{FF2B5EF4-FFF2-40B4-BE49-F238E27FC236}">
                <a16:creationId xmlns:a16="http://schemas.microsoft.com/office/drawing/2014/main" id="{8FCA88E0-CD72-4A7F-2639-51B3307835C1}"/>
              </a:ext>
            </a:extLst>
          </p:cNvPr>
          <p:cNvSpPr/>
          <p:nvPr userDrawn="1"/>
        </p:nvSpPr>
        <p:spPr>
          <a:xfrm rot="16200000" flipH="1">
            <a:off x="7263674" y="1941867"/>
            <a:ext cx="6893999" cy="2962654"/>
          </a:xfrm>
          <a:prstGeom prst="round1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83CD9B9E-D7FC-45F9-B531-FAF0E9FD0B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21CEBC94-0E68-414C-8244-6381416A7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545" y="1027305"/>
            <a:ext cx="7751647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C4D7CDD0-59C6-4214-BC8E-BFA435C6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47" y="1857984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77193002-5E94-44B9-AAB3-BE8F063357E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26739" y="1874198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286715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LJUSROSA + Boxar">
    <p:bg>
      <p:bgPr>
        <a:solidFill>
          <a:srgbClr val="C4B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3036093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Picture 8" descr="ST_rgb_ny.tif">
            <a:extLst>
              <a:ext uri="{FF2B5EF4-FFF2-40B4-BE49-F238E27FC236}">
                <a16:creationId xmlns:a16="http://schemas.microsoft.com/office/drawing/2014/main" id="{29390827-9C67-5E23-4CB6-FC2D303F56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83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8" descr="ST_rgb_ny.tif">
            <a:extLst>
              <a:ext uri="{FF2B5EF4-FFF2-40B4-BE49-F238E27FC236}">
                <a16:creationId xmlns:a16="http://schemas.microsoft.com/office/drawing/2014/main" id="{4DE8E6D1-E5C6-106C-86DC-820EC68AF7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35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Picture 8" descr="ST_rgb_ny.tif">
            <a:extLst>
              <a:ext uri="{FF2B5EF4-FFF2-40B4-BE49-F238E27FC236}">
                <a16:creationId xmlns:a16="http://schemas.microsoft.com/office/drawing/2014/main" id="{31B76083-4E82-98AE-C5CD-ABA65A26B9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787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Färgad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7286017" cy="6858000"/>
          </a:xfrm>
          <a:prstGeom prst="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32A20992-E0A4-CBA5-8069-E35DC06D9D25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DC9C07AB-7EA6-6699-F968-7077175E11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116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709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908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(utfall)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bild 12">
            <a:extLst>
              <a:ext uri="{FF2B5EF4-FFF2-40B4-BE49-F238E27FC236}">
                <a16:creationId xmlns:a16="http://schemas.microsoft.com/office/drawing/2014/main" id="{EFA44A2A-BED2-4B80-8361-92ACE6AFE1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6016" y="0"/>
            <a:ext cx="4905983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Klicka på ikonen för att infoga en bild</a:t>
            </a:r>
          </a:p>
          <a:p>
            <a:endParaRPr lang="sv-SE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0FD170FA-8913-49AB-B7EB-6ECF07EF44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374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innehåll 2">
            <a:extLst>
              <a:ext uri="{FF2B5EF4-FFF2-40B4-BE49-F238E27FC236}">
                <a16:creationId xmlns:a16="http://schemas.microsoft.com/office/drawing/2014/main" id="{307F949B-54AA-E047-8609-9FCF309CA3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"/>
                    </a14:imgEffect>
                    <a14:imgEffect>
                      <a14:saturation sat="264000"/>
                    </a14:imgEffect>
                  </a14:imgLayer>
                </a14:imgProps>
              </a:ext>
            </a:extLst>
          </a:blip>
          <a:srcRect l="32326" t="5350" r="29680"/>
          <a:stretch>
            <a:fillRect/>
          </a:stretch>
        </p:blipFill>
        <p:spPr>
          <a:xfrm rot="5400000">
            <a:off x="2335923" y="-2998075"/>
            <a:ext cx="6858002" cy="1285415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880DFCCC-C2BB-FC89-85E2-5FB4CC026B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8245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xar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t hörn 1">
            <a:extLst>
              <a:ext uri="{FF2B5EF4-FFF2-40B4-BE49-F238E27FC236}">
                <a16:creationId xmlns:a16="http://schemas.microsoft.com/office/drawing/2014/main" id="{8FCA88E0-CD72-4A7F-2639-51B3307835C1}"/>
              </a:ext>
            </a:extLst>
          </p:cNvPr>
          <p:cNvSpPr/>
          <p:nvPr userDrawn="1"/>
        </p:nvSpPr>
        <p:spPr>
          <a:xfrm rot="16200000" flipH="1">
            <a:off x="7263674" y="1941867"/>
            <a:ext cx="6893999" cy="2962654"/>
          </a:xfrm>
          <a:prstGeom prst="round1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83CD9B9E-D7FC-45F9-B531-FAF0E9FD0B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21CEBC94-0E68-414C-8244-6381416A7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545" y="1027305"/>
            <a:ext cx="7751647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C4D7CDD0-59C6-4214-BC8E-BFA435C6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47" y="1857984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77193002-5E94-44B9-AAB3-BE8F063357E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26739" y="1874198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78451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tif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Picture 3" descr="ST_rgb_ny.tif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7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5" r:id="rId2"/>
    <p:sldLayoutId id="2147483747" r:id="rId3"/>
    <p:sldLayoutId id="2147483776" r:id="rId4"/>
    <p:sldLayoutId id="2147483748" r:id="rId5"/>
    <p:sldLayoutId id="2147483753" r:id="rId6"/>
    <p:sldLayoutId id="2147483777" r:id="rId7"/>
    <p:sldLayoutId id="2147483732" r:id="rId8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39141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79" r:id="rId2"/>
    <p:sldLayoutId id="2147483746" r:id="rId3"/>
    <p:sldLayoutId id="2147483770" r:id="rId4"/>
    <p:sldLayoutId id="2147483749" r:id="rId5"/>
    <p:sldLayoutId id="2147483774" r:id="rId6"/>
    <p:sldLayoutId id="2147483775" r:id="rId7"/>
    <p:sldLayoutId id="2147483750" r:id="rId8"/>
    <p:sldLayoutId id="2147483751" r:id="rId9"/>
    <p:sldLayoutId id="2147483752" r:id="rId10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82170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73" r:id="rId5"/>
    <p:sldLayoutId id="2147483758" r:id="rId6"/>
    <p:sldLayoutId id="2147483759" r:id="rId7"/>
    <p:sldLayoutId id="2147483772" r:id="rId8"/>
    <p:sldLayoutId id="2147483760" r:id="rId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46561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71" r:id="rId3"/>
    <p:sldLayoutId id="2147483765" r:id="rId4"/>
    <p:sldLayoutId id="2147483766" r:id="rId5"/>
    <p:sldLayoutId id="2147483778" r:id="rId6"/>
    <p:sldLayoutId id="2147483767" r:id="rId7"/>
    <p:sldLayoutId id="2147483768" r:id="rId8"/>
    <p:sldLayoutId id="2147483769" r:id="rId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AC58B766-214E-2074-CAFD-408251B35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209" y="0"/>
            <a:ext cx="548455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798" y="3544227"/>
            <a:ext cx="5268441" cy="495629"/>
          </a:xfrm>
        </p:spPr>
        <p:txBody>
          <a:bodyPr/>
          <a:lstStyle/>
          <a:p>
            <a:r>
              <a:rPr lang="sv-SE" sz="4800" b="0" dirty="0">
                <a:solidFill>
                  <a:schemeClr val="bg1"/>
                </a:solidFill>
              </a:rPr>
              <a:t>Vem jobbar var? </a:t>
            </a:r>
            <a:br>
              <a:rPr lang="sv-SE" sz="4800" b="0" dirty="0">
                <a:solidFill>
                  <a:schemeClr val="bg1"/>
                </a:solidFill>
              </a:rPr>
            </a:br>
            <a:r>
              <a:rPr lang="sv-SE" sz="4800" b="0" dirty="0">
                <a:solidFill>
                  <a:schemeClr val="bg1"/>
                </a:solidFill>
              </a:rPr>
              <a:t>Hela havet stormar!</a:t>
            </a:r>
            <a:endParaRPr sz="4800" b="0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35A9BFA-6ABA-7F56-CABE-596352C281CD}"/>
              </a:ext>
            </a:extLst>
          </p:cNvPr>
          <p:cNvSpPr txBox="1">
            <a:spLocks/>
          </p:cNvSpPr>
          <p:nvPr/>
        </p:nvSpPr>
        <p:spPr>
          <a:xfrm>
            <a:off x="925258" y="4051587"/>
            <a:ext cx="4897535" cy="1007244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Tx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25450" indent="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b="1">
                <a:solidFill>
                  <a:srgbClr val="18185C"/>
                </a:solidFill>
                <a:latin typeface="Aptos" panose="020B0004020202020204" pitchFamily="34" charset="0"/>
              </a:rPr>
              <a:t>Ett samtal om distansarbete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A7710E7-6AE9-5FB2-B554-7C38D678AA1D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 anchor="t"/>
          <a:lstStyle/>
          <a:p>
            <a:pPr marL="180000" indent="-180000">
              <a:spcBef>
                <a:spcPts val="0"/>
              </a:spcBef>
            </a:pPr>
            <a:r>
              <a:rPr lang="sv-SE" sz="2000">
                <a:solidFill>
                  <a:schemeClr val="bg1"/>
                </a:solidFill>
              </a:rPr>
              <a:t>Mer än 100 000 medlemmar</a:t>
            </a:r>
          </a:p>
          <a:p>
            <a:pPr marL="180000" indent="-180000">
              <a:spcBef>
                <a:spcPts val="0"/>
              </a:spcBef>
            </a:pPr>
            <a:endParaRPr lang="sv-SE" sz="2000">
              <a:solidFill>
                <a:schemeClr val="bg1"/>
              </a:solidFill>
            </a:endParaRPr>
          </a:p>
          <a:p>
            <a:pPr marL="180000" indent="-180000">
              <a:spcBef>
                <a:spcPts val="0"/>
              </a:spcBef>
            </a:pPr>
            <a:r>
              <a:rPr lang="sv-SE" sz="2000">
                <a:solidFill>
                  <a:schemeClr val="bg1"/>
                </a:solidFill>
              </a:rPr>
              <a:t>Sveriges största fackförbund inom statlig verksamhet</a:t>
            </a:r>
          </a:p>
          <a:p>
            <a:pPr marL="180000" indent="-180000">
              <a:spcBef>
                <a:spcPts val="0"/>
              </a:spcBef>
            </a:pPr>
            <a:endParaRPr lang="sv-SE" sz="2000">
              <a:solidFill>
                <a:schemeClr val="bg1"/>
              </a:solidFill>
            </a:endParaRPr>
          </a:p>
          <a:p>
            <a:pPr marL="180000" indent="-180000">
              <a:spcBef>
                <a:spcPts val="0"/>
              </a:spcBef>
            </a:pPr>
            <a:r>
              <a:rPr lang="sv-SE" sz="2000">
                <a:solidFill>
                  <a:schemeClr val="bg1"/>
                </a:solidFill>
              </a:rPr>
              <a:t>För ett hållbart arbetsliv och ett demokratiskt samhälle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E63300-1A8B-2ACE-6136-CD29D281D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129" y="1110433"/>
            <a:ext cx="5268441" cy="495629"/>
          </a:xfrm>
        </p:spPr>
        <p:txBody>
          <a:bodyPr/>
          <a:lstStyle/>
          <a:p>
            <a:pPr algn="l"/>
            <a:r>
              <a:rPr lang="sv-SE" sz="3200" b="0" dirty="0"/>
              <a:t>Fackförbundet</a:t>
            </a:r>
            <a:r>
              <a:rPr lang="sv-SE" b="0" dirty="0"/>
              <a:t> ST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EEEBB55-9D03-659A-B123-5DC072ECE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287" y="793743"/>
            <a:ext cx="3567907" cy="3567907"/>
          </a:xfrm>
          <a:prstGeom prst="rect">
            <a:avLst/>
          </a:prstGeom>
        </p:spPr>
      </p:pic>
      <p:sp>
        <p:nvSpPr>
          <p:cNvPr id="8" name="Platshållare för innehåll 3">
            <a:extLst>
              <a:ext uri="{FF2B5EF4-FFF2-40B4-BE49-F238E27FC236}">
                <a16:creationId xmlns:a16="http://schemas.microsoft.com/office/drawing/2014/main" id="{B6842ACD-C6EB-ECC4-ECDF-46867FA115AF}"/>
              </a:ext>
            </a:extLst>
          </p:cNvPr>
          <p:cNvSpPr txBox="1">
            <a:spLocks/>
          </p:cNvSpPr>
          <p:nvPr/>
        </p:nvSpPr>
        <p:spPr>
          <a:xfrm>
            <a:off x="924129" y="1857984"/>
            <a:ext cx="5437760" cy="4014332"/>
          </a:xfrm>
          <a:prstGeom prst="rect">
            <a:avLst/>
          </a:prstGeom>
        </p:spPr>
        <p:txBody>
          <a:bodyPr anchor="t"/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2600" b="1" i="0" kern="1200" baseline="0">
                <a:solidFill>
                  <a:schemeClr val="tx1"/>
                </a:solidFill>
                <a:latin typeface="Aptos SemiBold" panose="020B0004020202020204" pitchFamily="34" charset="0"/>
                <a:ea typeface="+mn-ea"/>
                <a:cs typeface="+mn-cs"/>
              </a:defRPr>
            </a:lvl1pPr>
            <a:lvl2pPr marL="760413" indent="-334963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24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20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8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8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sv-SE" sz="200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2FADD5F8-4F7F-9255-E7BB-3E3B09FB620D}"/>
              </a:ext>
            </a:extLst>
          </p:cNvPr>
          <p:cNvSpPr txBox="1">
            <a:spLocks/>
          </p:cNvSpPr>
          <p:nvPr/>
        </p:nvSpPr>
        <p:spPr>
          <a:xfrm>
            <a:off x="924129" y="1816364"/>
            <a:ext cx="4346126" cy="4014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b="1" i="0" kern="1200" baseline="0">
                <a:solidFill>
                  <a:schemeClr val="tx1"/>
                </a:solidFill>
                <a:latin typeface="Aptos SemiBold" panose="020B0004020202020204" pitchFamily="34" charset="0"/>
                <a:ea typeface="+mn-ea"/>
                <a:cs typeface="+mn-cs"/>
              </a:defRPr>
            </a:lvl1pPr>
            <a:lvl2pPr marL="760413" indent="-334963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4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2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spcBef>
                <a:spcPts val="0"/>
              </a:spcBef>
            </a:pPr>
            <a:r>
              <a:rPr lang="sv-SE" sz="2000">
                <a:solidFill>
                  <a:srgbClr val="18185C"/>
                </a:solidFill>
              </a:rPr>
              <a:t>Mer än 100 000 medlemmar</a:t>
            </a:r>
          </a:p>
          <a:p>
            <a:pPr marL="180000" indent="-180000">
              <a:spcBef>
                <a:spcPts val="0"/>
              </a:spcBef>
            </a:pPr>
            <a:endParaRPr lang="sv-SE" sz="2000">
              <a:solidFill>
                <a:srgbClr val="18185C"/>
              </a:solidFill>
            </a:endParaRPr>
          </a:p>
          <a:p>
            <a:pPr marL="180000" indent="-180000">
              <a:spcBef>
                <a:spcPts val="0"/>
              </a:spcBef>
            </a:pPr>
            <a:r>
              <a:rPr lang="sv-SE" sz="2000">
                <a:solidFill>
                  <a:srgbClr val="18185C"/>
                </a:solidFill>
              </a:rPr>
              <a:t>Sveriges största fackförbund inom statlig verksamhet</a:t>
            </a:r>
          </a:p>
          <a:p>
            <a:pPr marL="180000" indent="-180000">
              <a:spcBef>
                <a:spcPts val="0"/>
              </a:spcBef>
            </a:pPr>
            <a:endParaRPr lang="sv-SE" sz="2000">
              <a:solidFill>
                <a:srgbClr val="18185C"/>
              </a:solidFill>
            </a:endParaRPr>
          </a:p>
          <a:p>
            <a:pPr marL="180000" indent="-180000">
              <a:spcBef>
                <a:spcPts val="0"/>
              </a:spcBef>
            </a:pPr>
            <a:r>
              <a:rPr lang="sv-SE" sz="2000">
                <a:solidFill>
                  <a:srgbClr val="18185C"/>
                </a:solidFill>
              </a:rPr>
              <a:t>För ett hållbart arbetsliv och ett demokratiskt samhälle</a:t>
            </a:r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7D585772-83CC-9BC7-BBEC-5D9CC1B1C7CE}"/>
              </a:ext>
            </a:extLst>
          </p:cNvPr>
          <p:cNvSpPr txBox="1">
            <a:spLocks/>
          </p:cNvSpPr>
          <p:nvPr/>
        </p:nvSpPr>
        <p:spPr>
          <a:xfrm>
            <a:off x="6531429" y="2149386"/>
            <a:ext cx="5660571" cy="31963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Tx/>
              <a:buNone/>
              <a:defRPr sz="1600" b="1" i="0" kern="1200" baseline="0">
                <a:solidFill>
                  <a:schemeClr val="tx1"/>
                </a:solidFill>
                <a:latin typeface="Aptos SemiBold" panose="020B0004020202020204" pitchFamily="34" charset="0"/>
                <a:ea typeface="+mn-ea"/>
                <a:cs typeface="+mn-cs"/>
              </a:defRPr>
            </a:lvl1pPr>
            <a:lvl2pPr marL="760413" indent="-334963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4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2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dirty="0">
                <a:solidFill>
                  <a:srgbClr val="18185C"/>
                </a:solidFill>
              </a:rPr>
              <a:t>Inte medlem? Bli det på:</a:t>
            </a:r>
          </a:p>
          <a:p>
            <a:pPr algn="ctr"/>
            <a:r>
              <a:rPr lang="sv-SE" dirty="0">
                <a:solidFill>
                  <a:srgbClr val="18185C"/>
                </a:solidFill>
                <a:latin typeface="Aptos" panose="020B0004020202020204" pitchFamily="34" charset="0"/>
              </a:rPr>
              <a:t>st.org/medlemskap/bli-medlem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1487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7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EE1F87-5B6D-8030-5613-8995132EA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7FD11D-D222-3098-C457-F2286C24B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129" y="1540978"/>
            <a:ext cx="5268441" cy="495629"/>
          </a:xfrm>
        </p:spPr>
        <p:txBody>
          <a:bodyPr>
            <a:normAutofit fontScale="90000"/>
          </a:bodyPr>
          <a:lstStyle/>
          <a:p>
            <a:pPr algn="l"/>
            <a:r>
              <a:rPr lang="sv-SE" b="0" dirty="0"/>
              <a:t>Vi är Fackförbundet ST</a:t>
            </a:r>
            <a:br>
              <a:rPr lang="sv-SE" b="0" dirty="0"/>
            </a:br>
            <a:r>
              <a:rPr lang="sv-SE" b="0" dirty="0">
                <a:highlight>
                  <a:srgbClr val="FFFF00"/>
                </a:highlight>
              </a:rPr>
              <a:t>[på arbetsplats]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3441286-6679-CDD8-ED45-FF51FBBD5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129" y="2305878"/>
            <a:ext cx="4266501" cy="4294636"/>
          </a:xfrm>
        </p:spPr>
        <p:txBody>
          <a:bodyPr/>
          <a:lstStyle/>
          <a:p>
            <a:pPr marL="180000" indent="-180000">
              <a:spcBef>
                <a:spcPts val="0"/>
              </a:spcBef>
            </a:pPr>
            <a:r>
              <a:rPr lang="sv-SE" sz="2000" b="0">
                <a:highlight>
                  <a:srgbClr val="FFFF00"/>
                </a:highlight>
              </a:rPr>
              <a:t>Namn, roll, kontaktuppgift</a:t>
            </a:r>
          </a:p>
          <a:p>
            <a:pPr marL="180000" indent="-180000">
              <a:spcBef>
                <a:spcPts val="0"/>
              </a:spcBef>
            </a:pPr>
            <a:endParaRPr lang="sv-SE" sz="2000" b="0">
              <a:highlight>
                <a:srgbClr val="FFFF00"/>
              </a:highlight>
            </a:endParaRPr>
          </a:p>
          <a:p>
            <a:pPr marL="180000" indent="-180000">
              <a:spcBef>
                <a:spcPts val="0"/>
              </a:spcBef>
            </a:pPr>
            <a:r>
              <a:rPr lang="sv-SE" sz="2000" b="0">
                <a:highlight>
                  <a:srgbClr val="FFFF00"/>
                </a:highlight>
              </a:rPr>
              <a:t>Namn, roll, kontaktuppgift</a:t>
            </a:r>
          </a:p>
          <a:p>
            <a:pPr marL="180000" indent="-180000">
              <a:spcBef>
                <a:spcPts val="0"/>
              </a:spcBef>
            </a:pPr>
            <a:endParaRPr lang="sv-SE" sz="2000" b="0">
              <a:highlight>
                <a:srgbClr val="FFFF00"/>
              </a:highlight>
            </a:endParaRPr>
          </a:p>
          <a:p>
            <a:pPr marL="180000" indent="-180000">
              <a:spcBef>
                <a:spcPts val="0"/>
              </a:spcBef>
            </a:pPr>
            <a:r>
              <a:rPr lang="sv-SE" sz="2000" b="0">
                <a:highlight>
                  <a:srgbClr val="FFFF00"/>
                </a:highlight>
              </a:rPr>
              <a:t>Namn, roll, kontaktuppgift</a:t>
            </a:r>
          </a:p>
          <a:p>
            <a:pPr>
              <a:spcBef>
                <a:spcPts val="0"/>
              </a:spcBef>
            </a:pPr>
            <a:endParaRPr lang="sv-SE"/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41829838-52CB-D60D-FAA6-AD709223EB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04" t="3606" r="45380" b="68444"/>
          <a:stretch>
            <a:fillRect/>
          </a:stretch>
        </p:blipFill>
        <p:spPr>
          <a:xfrm>
            <a:off x="7335296" y="996825"/>
            <a:ext cx="1574871" cy="1590931"/>
          </a:xfrm>
          <a:prstGeom prst="ellipse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AAAF7380-590C-25E5-663B-2F7EC7E90F80}"/>
              </a:ext>
            </a:extLst>
          </p:cNvPr>
          <p:cNvSpPr txBox="1"/>
          <p:nvPr/>
        </p:nvSpPr>
        <p:spPr>
          <a:xfrm>
            <a:off x="7202338" y="2827230"/>
            <a:ext cx="1840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>
                <a:solidFill>
                  <a:srgbClr val="18185C"/>
                </a:solidFill>
                <a:highlight>
                  <a:srgbClr val="FFFF00"/>
                </a:highlight>
                <a:latin typeface="Aptos SemiBold" panose="020B0004020202020204" pitchFamily="34" charset="0"/>
              </a:rPr>
              <a:t>Förnamn Efternamn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6936A690-DFB9-DD5D-3F3A-6448977FCB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04" t="3606" r="45380" b="68444"/>
          <a:stretch>
            <a:fillRect/>
          </a:stretch>
        </p:blipFill>
        <p:spPr>
          <a:xfrm>
            <a:off x="9767257" y="996825"/>
            <a:ext cx="1574871" cy="1590931"/>
          </a:xfrm>
          <a:prstGeom prst="ellipse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6D289049-4156-DCB6-CC73-50F71877A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04" t="3606" r="45380" b="68444"/>
          <a:stretch>
            <a:fillRect/>
          </a:stretch>
        </p:blipFill>
        <p:spPr>
          <a:xfrm>
            <a:off x="8596057" y="3463369"/>
            <a:ext cx="1574871" cy="1590931"/>
          </a:xfrm>
          <a:prstGeom prst="ellipse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443361D-9131-2E38-63A8-9EBA6AAD70AB}"/>
              </a:ext>
            </a:extLst>
          </p:cNvPr>
          <p:cNvSpPr txBox="1"/>
          <p:nvPr/>
        </p:nvSpPr>
        <p:spPr>
          <a:xfrm>
            <a:off x="9634299" y="2827230"/>
            <a:ext cx="1840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>
                <a:solidFill>
                  <a:srgbClr val="18185C"/>
                </a:solidFill>
                <a:highlight>
                  <a:srgbClr val="FFFF00"/>
                </a:highlight>
                <a:latin typeface="Aptos SemiBold" panose="020B0004020202020204" pitchFamily="34" charset="0"/>
              </a:rPr>
              <a:t>Förnamn Efternamn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8F2D948-BAB9-C664-77D2-32B88A13F4C7}"/>
              </a:ext>
            </a:extLst>
          </p:cNvPr>
          <p:cNvSpPr txBox="1"/>
          <p:nvPr/>
        </p:nvSpPr>
        <p:spPr>
          <a:xfrm>
            <a:off x="8463099" y="5274939"/>
            <a:ext cx="1840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>
                <a:solidFill>
                  <a:srgbClr val="18185C"/>
                </a:solidFill>
                <a:highlight>
                  <a:srgbClr val="FFFF00"/>
                </a:highlight>
                <a:latin typeface="Aptos SemiBold" panose="020B0004020202020204" pitchFamily="34" charset="0"/>
              </a:rPr>
              <a:t>Förnamn Efternamn</a:t>
            </a:r>
          </a:p>
        </p:txBody>
      </p:sp>
    </p:spTree>
    <p:extLst>
      <p:ext uri="{BB962C8B-B14F-4D97-AF65-F5344CB8AC3E}">
        <p14:creationId xmlns:p14="http://schemas.microsoft.com/office/powerpoint/2010/main" val="400738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B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129" y="1551369"/>
            <a:ext cx="5268441" cy="495629"/>
          </a:xfrm>
        </p:spPr>
        <p:txBody>
          <a:bodyPr>
            <a:normAutofit fontScale="90000"/>
          </a:bodyPr>
          <a:lstStyle/>
          <a:p>
            <a:pPr algn="l"/>
            <a:r>
              <a:rPr lang="sv-SE" b="0" dirty="0"/>
              <a:t>A</a:t>
            </a:r>
            <a:r>
              <a:rPr b="0" dirty="0" err="1"/>
              <a:t>rbetsmiljörapport</a:t>
            </a:r>
            <a:r>
              <a:rPr lang="sv-SE" b="0" dirty="0"/>
              <a:t>en</a:t>
            </a:r>
            <a:r>
              <a:rPr b="0" dirty="0"/>
              <a:t> 2026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96CD9C4-5D5E-43F2-FC04-8C6E6DEA5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129" y="2215792"/>
            <a:ext cx="5437760" cy="401433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sv-SE" sz="2000" b="1">
                <a:solidFill>
                  <a:schemeClr val="tx1"/>
                </a:solidFill>
                <a:latin typeface="Aptos" panose="020B0004020202020204" pitchFamily="34" charset="0"/>
              </a:rPr>
              <a:t>22 765 medlemmar har svarat </a:t>
            </a:r>
            <a:r>
              <a:rPr lang="sv-SE" sz="2000" b="1">
                <a:solidFill>
                  <a:schemeClr val="tx1"/>
                </a:solidFill>
                <a:highlight>
                  <a:srgbClr val="FFFF00"/>
                </a:highlight>
                <a:latin typeface="Aptos" panose="020B0004020202020204" pitchFamily="34" charset="0"/>
              </a:rPr>
              <a:t>varav [X antal] </a:t>
            </a:r>
            <a:br>
              <a:rPr lang="sv-SE" sz="2000" b="1">
                <a:solidFill>
                  <a:schemeClr val="tx1"/>
                </a:solidFill>
                <a:highlight>
                  <a:srgbClr val="FFFF00"/>
                </a:highlight>
                <a:latin typeface="Aptos" panose="020B0004020202020204" pitchFamily="34" charset="0"/>
              </a:rPr>
            </a:br>
            <a:r>
              <a:rPr lang="sv-SE" sz="2000" b="1">
                <a:solidFill>
                  <a:schemeClr val="tx1"/>
                </a:solidFill>
                <a:highlight>
                  <a:srgbClr val="FFFF00"/>
                </a:highlight>
                <a:latin typeface="Aptos" panose="020B0004020202020204" pitchFamily="34" charset="0"/>
              </a:rPr>
              <a:t>från [lokala fackets namn].</a:t>
            </a:r>
          </a:p>
          <a:p>
            <a:pPr algn="ctr">
              <a:spcBef>
                <a:spcPts val="0"/>
              </a:spcBef>
            </a:pPr>
            <a:endParaRPr lang="sv-SE" sz="200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sz="2000">
                <a:solidFill>
                  <a:schemeClr val="tx1"/>
                </a:solidFill>
                <a:latin typeface="Aptos" panose="020B0004020202020204" pitchFamily="34" charset="0"/>
              </a:rPr>
              <a:t>4 Delrapporter: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2000" b="0">
                <a:solidFill>
                  <a:schemeClr val="tx1"/>
                </a:solidFill>
                <a:latin typeface="Aptos" panose="020B0004020202020204" pitchFamily="34" charset="0"/>
              </a:rPr>
              <a:t>Stress och arbetsbelastning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2000" b="0">
                <a:solidFill>
                  <a:schemeClr val="tx1"/>
                </a:solidFill>
                <a:latin typeface="Aptos" panose="020B0004020202020204" pitchFamily="34" charset="0"/>
              </a:rPr>
              <a:t>Tystnadskultur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2000">
                <a:solidFill>
                  <a:schemeClr val="tx1"/>
                </a:solidFill>
                <a:latin typeface="Aptos" panose="020B0004020202020204" pitchFamily="34" charset="0"/>
              </a:rPr>
              <a:t>Distansarbete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2000" b="0">
                <a:solidFill>
                  <a:schemeClr val="tx1"/>
                </a:solidFill>
                <a:latin typeface="Aptos" panose="020B0004020202020204" pitchFamily="34" charset="0"/>
              </a:rPr>
              <a:t>Hot, våld och trakasserier</a:t>
            </a:r>
          </a:p>
          <a:p>
            <a:pPr>
              <a:spcBef>
                <a:spcPts val="0"/>
              </a:spcBef>
            </a:pPr>
            <a:endParaRPr lang="sv-SE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513C1FA7-81E6-4344-01F6-82E77361C4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72067" y="3304886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19D85924-E101-F506-6196-FAF510827D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12744" y="644135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57010DA6-FAE9-A350-EBC1-8B3E35809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2744" y="3304886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39A3D99-1148-6DC5-90C5-8ED8D2E559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472068" y="644135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B8904BD3-4886-B6BB-12F4-9723C9931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0" dirty="0"/>
              <a:t>Distansarbete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937C4FF-6226-EA66-178E-25C048F6E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8569" y="1857984"/>
            <a:ext cx="10120854" cy="4014332"/>
          </a:xfrm>
        </p:spPr>
        <p:txBody>
          <a:bodyPr/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b="1" dirty="0">
                <a:latin typeface="Aptos" panose="020B0004020202020204" pitchFamily="34" charset="0"/>
              </a:rPr>
              <a:t>Distansarbete är etablerat i staten.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b="1" dirty="0">
                <a:latin typeface="Aptos" panose="020B0004020202020204" pitchFamily="34" charset="0"/>
              </a:rPr>
              <a:t>Hybridarbete är den dominerande praktiken.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b="1" dirty="0">
                <a:latin typeface="Aptos" panose="020B0004020202020204" pitchFamily="34" charset="0"/>
              </a:rPr>
              <a:t>Reglerna för distansarbete varierar mellan myndigheter.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78F14A6-91FC-6591-E7DE-AEC6DD4A2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22094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13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F9D1B3A3-AF00-5D1F-0007-510FA75AA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2700000"/>
            <a:ext cx="8206920" cy="1223672"/>
          </a:xfrm>
        </p:spPr>
        <p:txBody>
          <a:bodyPr/>
          <a:lstStyle/>
          <a:p>
            <a:r>
              <a:rPr lang="sv-SE" b="0" dirty="0"/>
              <a:t>Hur fungerar distansarbete hos oss?</a:t>
            </a:r>
          </a:p>
        </p:txBody>
      </p:sp>
    </p:spTree>
    <p:extLst>
      <p:ext uri="{BB962C8B-B14F-4D97-AF65-F5344CB8AC3E}">
        <p14:creationId xmlns:p14="http://schemas.microsoft.com/office/powerpoint/2010/main" val="3592891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097F1-05B7-EFF9-6021-1DE1AC315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2">
            <a:extLst>
              <a:ext uri="{FF2B5EF4-FFF2-40B4-BE49-F238E27FC236}">
                <a16:creationId xmlns:a16="http://schemas.microsoft.com/office/drawing/2014/main" id="{4C740EAC-4CC0-82D0-7120-8C287392B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569" y="1027305"/>
            <a:ext cx="9622104" cy="495629"/>
          </a:xfrm>
        </p:spPr>
        <p:txBody>
          <a:bodyPr/>
          <a:lstStyle/>
          <a:p>
            <a:r>
              <a:rPr lang="sv-SE" sz="3200" b="0" dirty="0">
                <a:cs typeface="Segoe UI" panose="020B0502040204020203" pitchFamily="34" charset="0"/>
              </a:rPr>
              <a:t>Så svarade Fackförbundet STs medlemmar</a:t>
            </a:r>
          </a:p>
        </p:txBody>
      </p:sp>
      <p:sp>
        <p:nvSpPr>
          <p:cNvPr id="7" name="Platshållare för innehåll 3">
            <a:extLst>
              <a:ext uri="{FF2B5EF4-FFF2-40B4-BE49-F238E27FC236}">
                <a16:creationId xmlns:a16="http://schemas.microsoft.com/office/drawing/2014/main" id="{38F1330F-7B2E-9225-1662-EF3683608925}"/>
              </a:ext>
            </a:extLst>
          </p:cNvPr>
          <p:cNvSpPr txBox="1">
            <a:spLocks/>
          </p:cNvSpPr>
          <p:nvPr/>
        </p:nvSpPr>
        <p:spPr>
          <a:xfrm>
            <a:off x="1538666" y="1857984"/>
            <a:ext cx="7639624" cy="4014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Tx/>
              <a:buNone/>
              <a:defRPr sz="1600" b="1" i="0" kern="1200" baseline="0">
                <a:solidFill>
                  <a:schemeClr val="tx1"/>
                </a:solidFill>
                <a:latin typeface="Aptos SemiBold" panose="020B0004020202020204" pitchFamily="34" charset="0"/>
                <a:ea typeface="+mn-ea"/>
                <a:cs typeface="+mn-cs"/>
              </a:defRPr>
            </a:lvl1pPr>
            <a:lvl2pPr marL="760413" indent="-334963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4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2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32F9174-C096-3AB2-49C0-A4BDD74743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1089473"/>
              </p:ext>
            </p:extLst>
          </p:nvPr>
        </p:nvGraphicFramePr>
        <p:xfrm>
          <a:off x="6723389" y="1789428"/>
          <a:ext cx="4307284" cy="3844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029ABAA-49F7-8758-954D-66C23E6470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6054498"/>
              </p:ext>
            </p:extLst>
          </p:nvPr>
        </p:nvGraphicFramePr>
        <p:xfrm>
          <a:off x="1950047" y="1747394"/>
          <a:ext cx="3812583" cy="5098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21644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sv-SE" b="0" dirty="0"/>
              <a:t>Vad fungerar bra med distansarbetet?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55E5209-0ACC-229A-64C1-06C5BED32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021" y="304801"/>
            <a:ext cx="3546718" cy="550283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A5771-E818-750A-3098-4FA548AB3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2">
            <a:extLst>
              <a:ext uri="{FF2B5EF4-FFF2-40B4-BE49-F238E27FC236}">
                <a16:creationId xmlns:a16="http://schemas.microsoft.com/office/drawing/2014/main" id="{C24739C8-3BD0-A5BA-307E-30713C62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569" y="1027305"/>
            <a:ext cx="10120854" cy="495629"/>
          </a:xfrm>
        </p:spPr>
        <p:txBody>
          <a:bodyPr/>
          <a:lstStyle/>
          <a:p>
            <a:r>
              <a:rPr lang="sv-SE" sz="3200" b="0" dirty="0">
                <a:cs typeface="Segoe UI" panose="020B0502040204020203" pitchFamily="34" charset="0"/>
              </a:rPr>
              <a:t>Så svarade Fackförbundet STs medlemmar</a:t>
            </a:r>
          </a:p>
        </p:txBody>
      </p:sp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AA320850-A172-5149-649A-3C2555CFA8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6501457"/>
              </p:ext>
            </p:extLst>
          </p:nvPr>
        </p:nvGraphicFramePr>
        <p:xfrm>
          <a:off x="5292192" y="1691326"/>
          <a:ext cx="6453846" cy="4340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2CE3AE75-36F0-33C0-6797-C461E2D6C1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1160329"/>
              </p:ext>
            </p:extLst>
          </p:nvPr>
        </p:nvGraphicFramePr>
        <p:xfrm>
          <a:off x="979692" y="1691326"/>
          <a:ext cx="4312500" cy="4912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20345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2E70E62D-48AF-E4B2-131C-F35E089C7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067" y="4427199"/>
            <a:ext cx="8331200" cy="1223672"/>
          </a:xfrm>
        </p:spPr>
        <p:txBody>
          <a:bodyPr/>
          <a:lstStyle/>
          <a:p>
            <a:r>
              <a:rPr lang="sv-SE" b="0" dirty="0"/>
              <a:t>Vad fungerar mindre bra med distansarbetet?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4E134E2-3EFF-7367-4E14-AF3DC725B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6849533" cy="684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8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67DC-83DE-310D-EA6E-F293BC90C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2">
            <a:extLst>
              <a:ext uri="{FF2B5EF4-FFF2-40B4-BE49-F238E27FC236}">
                <a16:creationId xmlns:a16="http://schemas.microsoft.com/office/drawing/2014/main" id="{958113A8-5BCE-0A35-8DFE-B64758C2A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569" y="1027305"/>
            <a:ext cx="9865173" cy="495629"/>
          </a:xfrm>
        </p:spPr>
        <p:txBody>
          <a:bodyPr/>
          <a:lstStyle/>
          <a:p>
            <a:r>
              <a:rPr lang="sv-SE" sz="3200" b="0" dirty="0">
                <a:cs typeface="Segoe UI" panose="020B0502040204020203" pitchFamily="34" charset="0"/>
              </a:rPr>
              <a:t>Så svarade Fackförbundet STs medlemmar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058A9FC3-1BC6-1611-5A86-D906935E0A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6942204"/>
              </p:ext>
            </p:extLst>
          </p:nvPr>
        </p:nvGraphicFramePr>
        <p:xfrm>
          <a:off x="2107501" y="1796432"/>
          <a:ext cx="8128000" cy="4341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1271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C2D074-5B4E-4A90-1A67-B9EF000E7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401" y="2496798"/>
            <a:ext cx="4376600" cy="2422333"/>
          </a:xfrm>
        </p:spPr>
        <p:txBody>
          <a:bodyPr/>
          <a:lstStyle/>
          <a:p>
            <a:pPr algn="ctr"/>
            <a:r>
              <a:rPr lang="sv-SE" b="0" dirty="0"/>
              <a:t>Hur fungerar </a:t>
            </a:r>
            <a:br>
              <a:rPr lang="sv-SE" b="0" dirty="0"/>
            </a:br>
            <a:r>
              <a:rPr lang="sv-SE" b="0" dirty="0"/>
              <a:t>kontoret?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3B17F32-9890-7114-10B8-C32E71D86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4603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55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7E14D-9311-9F89-E8DE-56638C390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2">
            <a:extLst>
              <a:ext uri="{FF2B5EF4-FFF2-40B4-BE49-F238E27FC236}">
                <a16:creationId xmlns:a16="http://schemas.microsoft.com/office/drawing/2014/main" id="{B20BC7A3-A599-66FD-0848-3DFF7B353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568" y="1027305"/>
            <a:ext cx="9425335" cy="495629"/>
          </a:xfrm>
        </p:spPr>
        <p:txBody>
          <a:bodyPr/>
          <a:lstStyle/>
          <a:p>
            <a:r>
              <a:rPr lang="sv-SE" sz="3200" b="0" dirty="0">
                <a:cs typeface="Segoe UI" panose="020B0502040204020203" pitchFamily="34" charset="0"/>
              </a:rPr>
              <a:t>Så svarade Fackförbundet STs medlemmar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0243A0E-9CEC-32D8-AA8C-5E5202B170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6249814"/>
              </p:ext>
            </p:extLst>
          </p:nvPr>
        </p:nvGraphicFramePr>
        <p:xfrm>
          <a:off x="6197148" y="1822968"/>
          <a:ext cx="2965325" cy="3212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EC0BBF3-9445-C28B-EDAC-A1CF2D7D16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0443989"/>
              </p:ext>
            </p:extLst>
          </p:nvPr>
        </p:nvGraphicFramePr>
        <p:xfrm>
          <a:off x="2904859" y="1822968"/>
          <a:ext cx="3408670" cy="3212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7710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05F3C39-09F8-E085-A053-8FD41F6CA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0" dirty="0"/>
              <a:t>Vad behöver vi förändra?</a:t>
            </a:r>
          </a:p>
        </p:txBody>
      </p:sp>
    </p:spTree>
    <p:extLst>
      <p:ext uri="{BB962C8B-B14F-4D97-AF65-F5344CB8AC3E}">
        <p14:creationId xmlns:p14="http://schemas.microsoft.com/office/powerpoint/2010/main" val="4139827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diagonala rundade hörn 4">
            <a:extLst>
              <a:ext uri="{FF2B5EF4-FFF2-40B4-BE49-F238E27FC236}">
                <a16:creationId xmlns:a16="http://schemas.microsoft.com/office/drawing/2014/main" id="{0592AF46-C133-2A9D-AB27-C6B0C8C54E2E}"/>
              </a:ext>
            </a:extLst>
          </p:cNvPr>
          <p:cNvSpPr/>
          <p:nvPr/>
        </p:nvSpPr>
        <p:spPr>
          <a:xfrm>
            <a:off x="1218862" y="1712177"/>
            <a:ext cx="4784001" cy="1040526"/>
          </a:xfrm>
          <a:prstGeom prst="round2Diag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: diagonala rundade hörn 7">
            <a:extLst>
              <a:ext uri="{FF2B5EF4-FFF2-40B4-BE49-F238E27FC236}">
                <a16:creationId xmlns:a16="http://schemas.microsoft.com/office/drawing/2014/main" id="{942BAAEC-3875-4B62-E4CB-3F845B893EC0}"/>
              </a:ext>
            </a:extLst>
          </p:cNvPr>
          <p:cNvSpPr/>
          <p:nvPr/>
        </p:nvSpPr>
        <p:spPr>
          <a:xfrm>
            <a:off x="1196411" y="3235722"/>
            <a:ext cx="4784001" cy="1040526"/>
          </a:xfrm>
          <a:prstGeom prst="round2Diag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: diagonala rundade hörn 9">
            <a:extLst>
              <a:ext uri="{FF2B5EF4-FFF2-40B4-BE49-F238E27FC236}">
                <a16:creationId xmlns:a16="http://schemas.microsoft.com/office/drawing/2014/main" id="{134D6F93-595D-90C3-8DA0-B3805EB5FB79}"/>
              </a:ext>
            </a:extLst>
          </p:cNvPr>
          <p:cNvSpPr/>
          <p:nvPr/>
        </p:nvSpPr>
        <p:spPr>
          <a:xfrm>
            <a:off x="1196411" y="4871329"/>
            <a:ext cx="4784001" cy="1040526"/>
          </a:xfrm>
          <a:prstGeom prst="round2Diag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2" name="Rektangel: diagonala rundade hörn 11">
            <a:extLst>
              <a:ext uri="{FF2B5EF4-FFF2-40B4-BE49-F238E27FC236}">
                <a16:creationId xmlns:a16="http://schemas.microsoft.com/office/drawing/2014/main" id="{C91E758A-9347-6979-8371-D760B46F24ED}"/>
              </a:ext>
            </a:extLst>
          </p:cNvPr>
          <p:cNvSpPr/>
          <p:nvPr/>
        </p:nvSpPr>
        <p:spPr>
          <a:xfrm>
            <a:off x="6634477" y="3715415"/>
            <a:ext cx="4784001" cy="1662696"/>
          </a:xfrm>
          <a:prstGeom prst="round2Diag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4" name="Rektangel: diagonala rundade hörn 13">
            <a:extLst>
              <a:ext uri="{FF2B5EF4-FFF2-40B4-BE49-F238E27FC236}">
                <a16:creationId xmlns:a16="http://schemas.microsoft.com/office/drawing/2014/main" id="{1B1A950C-59A1-C0CC-13D2-9171002DF66D}"/>
              </a:ext>
            </a:extLst>
          </p:cNvPr>
          <p:cNvSpPr/>
          <p:nvPr/>
        </p:nvSpPr>
        <p:spPr>
          <a:xfrm>
            <a:off x="6634477" y="1695244"/>
            <a:ext cx="4784001" cy="1599473"/>
          </a:xfrm>
          <a:prstGeom prst="round2Diag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A5C01696-8D47-18DF-8F0D-393F3F041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329" y="671193"/>
            <a:ext cx="8013223" cy="495629"/>
          </a:xfrm>
        </p:spPr>
        <p:txBody>
          <a:bodyPr/>
          <a:lstStyle/>
          <a:p>
            <a:r>
              <a:rPr lang="sv-SE" sz="3200" b="0" dirty="0"/>
              <a:t>Det här driver Fackförbundet ST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BBEB018-97E6-9FE1-1D62-EE19AAB498D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27589" y="3473189"/>
            <a:ext cx="4784001" cy="677654"/>
          </a:xfrm>
        </p:spPr>
        <p:txBody>
          <a:bodyPr/>
          <a:lstStyle/>
          <a:p>
            <a:pPr lvl="0"/>
            <a:r>
              <a:rPr lang="sv-SE" b="0" dirty="0">
                <a:latin typeface="Aptos" panose="020B0004020202020204" pitchFamily="34" charset="0"/>
              </a:rPr>
              <a:t>Kontorens utformning ska anpassas </a:t>
            </a:r>
            <a:br>
              <a:rPr lang="sv-SE" dirty="0"/>
            </a:br>
            <a:r>
              <a:rPr lang="sv-SE" b="0" dirty="0">
                <a:latin typeface="Aptos" panose="020B0004020202020204" pitchFamily="34" charset="0"/>
              </a:rPr>
              <a:t>efter arbetsuppgifternas krav.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C55FF829-1329-62D0-1908-69D10777D2FF}"/>
              </a:ext>
            </a:extLst>
          </p:cNvPr>
          <p:cNvSpPr txBox="1"/>
          <p:nvPr/>
        </p:nvSpPr>
        <p:spPr>
          <a:xfrm>
            <a:off x="6918141" y="1956371"/>
            <a:ext cx="44026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1600" dirty="0">
                <a:latin typeface="Aptos" panose="020B0004020202020204" pitchFamily="34" charset="0"/>
              </a:rPr>
              <a:t>Utgångspunkten ska vara att det är flexibelt var och hur arbetstagare kan utföra sitt arbete. Flexibilitet fungerar som en skyddsfaktor i arbetsmiljön.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5121AC6A-EE03-263B-6CF3-DC22FFF63AB6}"/>
              </a:ext>
            </a:extLst>
          </p:cNvPr>
          <p:cNvSpPr txBox="1"/>
          <p:nvPr/>
        </p:nvSpPr>
        <p:spPr>
          <a:xfrm>
            <a:off x="7008394" y="3991208"/>
            <a:ext cx="42221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1600" dirty="0">
                <a:latin typeface="Aptos" panose="020B0004020202020204" pitchFamily="34" charset="0"/>
              </a:rPr>
              <a:t>Distansarbete ska erkännas som en arbetsmiljö- och tillgänglighetsåtgärd, särskilt för personer med funktionsnedsättning eller kronisk sjukdom.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E58AB249-A32A-B5DA-5B45-083CD6CA318F}"/>
              </a:ext>
            </a:extLst>
          </p:cNvPr>
          <p:cNvSpPr txBox="1"/>
          <p:nvPr/>
        </p:nvSpPr>
        <p:spPr>
          <a:xfrm>
            <a:off x="1417421" y="2063964"/>
            <a:ext cx="4559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latin typeface="Aptos" panose="020B0004020202020204" pitchFamily="34" charset="0"/>
              </a:rPr>
              <a:t>Distansarbete ska regleras i kollektivavtal</a:t>
            </a:r>
            <a:endParaRPr lang="sv-SE" sz="1600" b="1" dirty="0"/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E3F3FB66-6193-3A08-223B-DA05F2D4935C}"/>
              </a:ext>
            </a:extLst>
          </p:cNvPr>
          <p:cNvSpPr txBox="1"/>
          <p:nvPr/>
        </p:nvSpPr>
        <p:spPr>
          <a:xfrm>
            <a:off x="1574690" y="5068426"/>
            <a:ext cx="4402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1600" dirty="0">
                <a:latin typeface="Aptos" panose="020B0004020202020204" pitchFamily="34" charset="0"/>
              </a:rPr>
              <a:t>Arbetsmiljöansvaret ska vara likvärdigt oavsett arbetsplats.</a:t>
            </a:r>
          </a:p>
        </p:txBody>
      </p:sp>
    </p:spTree>
    <p:extLst>
      <p:ext uri="{BB962C8B-B14F-4D97-AF65-F5344CB8AC3E}">
        <p14:creationId xmlns:p14="http://schemas.microsoft.com/office/powerpoint/2010/main" val="888278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1B3F7C28-7C14-28DD-D617-CF29B6450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503" y="2478473"/>
            <a:ext cx="9158147" cy="785813"/>
          </a:xfrm>
        </p:spPr>
        <p:txBody>
          <a:bodyPr/>
          <a:lstStyle/>
          <a:p>
            <a:r>
              <a:rPr lang="sv-SE" sz="5400" b="0" dirty="0"/>
              <a:t>Tack för ett viktigt samtal!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B1C08BB-8CE2-F322-0B89-99B7702F27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5996" y="4379527"/>
            <a:ext cx="2022151" cy="2022151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FFE406F0-5AB5-4E9F-41B9-6844280E6385}"/>
              </a:ext>
            </a:extLst>
          </p:cNvPr>
          <p:cNvSpPr txBox="1"/>
          <p:nvPr/>
        </p:nvSpPr>
        <p:spPr>
          <a:xfrm>
            <a:off x="2568147" y="5196445"/>
            <a:ext cx="3041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>
                <a:solidFill>
                  <a:srgbClr val="18185C"/>
                </a:solidFill>
                <a:latin typeface="Aptos" panose="020B0004020202020204" pitchFamily="34" charset="0"/>
                <a:cs typeface="Segoe UI" panose="020B0502040204020203" pitchFamily="34" charset="0"/>
              </a:rPr>
              <a:t>Testa dina arbetsmiljökunskaper</a:t>
            </a:r>
          </a:p>
          <a:p>
            <a:r>
              <a:rPr lang="sv-SE" sz="2000" b="1">
                <a:solidFill>
                  <a:srgbClr val="18185C"/>
                </a:solidFill>
                <a:latin typeface="Aptos" panose="020B0004020202020204" pitchFamily="34" charset="0"/>
                <a:cs typeface="Segoe UI" panose="020B0502040204020203" pitchFamily="34" charset="0"/>
              </a:rPr>
              <a:t>– tävla om biocheckar!</a:t>
            </a:r>
          </a:p>
        </p:txBody>
      </p:sp>
    </p:spTree>
    <p:extLst>
      <p:ext uri="{BB962C8B-B14F-4D97-AF65-F5344CB8AC3E}">
        <p14:creationId xmlns:p14="http://schemas.microsoft.com/office/powerpoint/2010/main" val="3022731776"/>
      </p:ext>
    </p:extLst>
  </p:cSld>
  <p:clrMapOvr>
    <a:masterClrMapping/>
  </p:clrMapOvr>
</p:sld>
</file>

<file path=ppt/theme/theme1.xml><?xml version="1.0" encoding="utf-8"?>
<a:theme xmlns:a="http://schemas.openxmlformats.org/drawingml/2006/main" name="ST_PPT_Mall_2020_02">
  <a:themeElements>
    <a:clrScheme name="sterk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185C"/>
      </a:accent1>
      <a:accent2>
        <a:srgbClr val="CE086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47DB6D7F-172A-5542-B452-EB2D3790B66B}"/>
    </a:ext>
  </a:extLst>
</a:theme>
</file>

<file path=ppt/theme/theme2.xml><?xml version="1.0" encoding="utf-8"?>
<a:theme xmlns:a="http://schemas.openxmlformats.org/drawingml/2006/main" name="LJUSBLÅTT avsnitt">
  <a:themeElements>
    <a:clrScheme name="Anpassa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185C"/>
      </a:accent1>
      <a:accent2>
        <a:srgbClr val="CE086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F9BDC0DC-E143-7F4C-A9B1-AD181F5A7450}"/>
    </a:ext>
  </a:extLst>
</a:theme>
</file>

<file path=ppt/theme/theme3.xml><?xml version="1.0" encoding="utf-8"?>
<a:theme xmlns:a="http://schemas.openxmlformats.org/drawingml/2006/main" name="LJUSROSA avsnitt">
  <a:themeElements>
    <a:clrScheme name="Anpassa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185C"/>
      </a:accent1>
      <a:accent2>
        <a:srgbClr val="CE086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C2B8BD4C-0DF8-6842-9714-478ED5C0F055}"/>
    </a:ext>
  </a:extLst>
</a:theme>
</file>

<file path=ppt/theme/theme4.xml><?xml version="1.0" encoding="utf-8"?>
<a:theme xmlns:a="http://schemas.openxmlformats.org/drawingml/2006/main" name="1_LJUSROSA avsnitt">
  <a:themeElements>
    <a:clrScheme name="S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303472"/>
      </a:accent1>
      <a:accent2>
        <a:srgbClr val="C0B3E1"/>
      </a:accent2>
      <a:accent3>
        <a:srgbClr val="19175B"/>
      </a:accent3>
      <a:accent4>
        <a:srgbClr val="EB92BC"/>
      </a:accent4>
      <a:accent5>
        <a:srgbClr val="CBE5FB"/>
      </a:accent5>
      <a:accent6>
        <a:srgbClr val="FEFFFF"/>
      </a:accent6>
      <a:hlink>
        <a:srgbClr val="FEFFFF"/>
      </a:hlink>
      <a:folHlink>
        <a:srgbClr val="FEFFFF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9A5CF565-49C3-024E-8827-4359904CFD6D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26CB5A6EF72A43AFB2B1551383FF10" ma:contentTypeVersion="19" ma:contentTypeDescription="Skapa ett nytt dokument." ma:contentTypeScope="" ma:versionID="eb1eeb36c0d49b1b4f2bf3d3e61c34a6">
  <xsd:schema xmlns:xsd="http://www.w3.org/2001/XMLSchema" xmlns:xs="http://www.w3.org/2001/XMLSchema" xmlns:p="http://schemas.microsoft.com/office/2006/metadata/properties" xmlns:ns2="cee7da55-af2e-498d-85b6-1b8ec40dffa7" xmlns:ns3="51b78bc8-949f-4102-a561-515928579378" targetNamespace="http://schemas.microsoft.com/office/2006/metadata/properties" ma:root="true" ma:fieldsID="f03690f87548d2fabc14f2d458030732" ns2:_="" ns3:_="">
    <xsd:import namespace="cee7da55-af2e-498d-85b6-1b8ec40dffa7"/>
    <xsd:import namespace="51b78bc8-949f-4102-a561-5159285793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e7da55-af2e-498d-85b6-1b8ec40dff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271e27b3-4a59-4e19-94f9-5f23f6fc4c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78bc8-949f-4102-a561-51592857937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b065b3-5476-4f4d-b147-b31090cf2bd5}" ma:internalName="TaxCatchAll" ma:showField="CatchAllData" ma:web="51b78bc8-949f-4102-a561-5159285793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e7da55-af2e-498d-85b6-1b8ec40dffa7">
      <Terms xmlns="http://schemas.microsoft.com/office/infopath/2007/PartnerControls"/>
    </lcf76f155ced4ddcb4097134ff3c332f>
    <TaxCatchAll xmlns="51b78bc8-949f-4102-a561-515928579378" xsi:nil="true"/>
  </documentManagement>
</p:properties>
</file>

<file path=customXml/itemProps1.xml><?xml version="1.0" encoding="utf-8"?>
<ds:datastoreItem xmlns:ds="http://schemas.openxmlformats.org/officeDocument/2006/customXml" ds:itemID="{0D8A48A1-E13F-46B8-9C98-A9879E1CF0ED}"/>
</file>

<file path=customXml/itemProps2.xml><?xml version="1.0" encoding="utf-8"?>
<ds:datastoreItem xmlns:ds="http://schemas.openxmlformats.org/officeDocument/2006/customXml" ds:itemID="{BF7FE9D6-A413-4274-88E2-C77C8CFE07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9D4A9F-296C-4591-AEF9-6C0F6593C5AC}">
  <ds:schemaRefs>
    <ds:schemaRef ds:uri="51b78bc8-949f-4102-a561-515928579378"/>
    <ds:schemaRef ds:uri="5da21f7d-a604-4c9c-9fb9-2cb0568c83a2"/>
    <ds:schemaRef ds:uri="7384a782-3e5c-40f4-87b7-98ed230095dc"/>
    <ds:schemaRef ds:uri="cee7da55-af2e-498d-85b6-1b8ec40dffa7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7a456905-a1e2-4827-85a5-65f15b7b6a35}" enabled="0" method="" siteId="{7a456905-a1e2-4827-85a5-65f15b7b6a3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530</Words>
  <Application>Microsoft Office PowerPoint</Application>
  <PresentationFormat>Bredbild</PresentationFormat>
  <Paragraphs>88</Paragraphs>
  <Slides>16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16</vt:i4>
      </vt:variant>
    </vt:vector>
  </HeadingPairs>
  <TitlesOfParts>
    <vt:vector size="26" baseType="lpstr">
      <vt:lpstr>Aptos</vt:lpstr>
      <vt:lpstr>Aptos Black</vt:lpstr>
      <vt:lpstr>Aptos SemiBold</vt:lpstr>
      <vt:lpstr>Arial</vt:lpstr>
      <vt:lpstr>Calibri</vt:lpstr>
      <vt:lpstr>Segoe UI</vt:lpstr>
      <vt:lpstr>ST_PPT_Mall_2020_02</vt:lpstr>
      <vt:lpstr>LJUSBLÅTT avsnitt</vt:lpstr>
      <vt:lpstr>LJUSROSA avsnitt</vt:lpstr>
      <vt:lpstr>1_LJUSROSA avsnitt</vt:lpstr>
      <vt:lpstr>Vem jobbar var?  Hela havet stormar!</vt:lpstr>
      <vt:lpstr>Fackförbundet ST</vt:lpstr>
      <vt:lpstr>Vi är Fackförbundet ST [på arbetsplats]</vt:lpstr>
      <vt:lpstr>Arbetsmiljörapporten 2026</vt:lpstr>
      <vt:lpstr>Distansarbete</vt:lpstr>
      <vt:lpstr>Hur fungerar distansarbete hos oss?</vt:lpstr>
      <vt:lpstr>Så svarade Fackförbundet STs medlemmar</vt:lpstr>
      <vt:lpstr>Vad fungerar bra med distansarbetet?</vt:lpstr>
      <vt:lpstr>Så svarade Fackförbundet STs medlemmar</vt:lpstr>
      <vt:lpstr>Vad fungerar mindre bra med distansarbetet?</vt:lpstr>
      <vt:lpstr>Så svarade Fackförbundet STs medlemmar</vt:lpstr>
      <vt:lpstr>Hur fungerar  kontoret?</vt:lpstr>
      <vt:lpstr>Så svarade Fackförbundet STs medlemmar</vt:lpstr>
      <vt:lpstr>Vad behöver vi förändra?</vt:lpstr>
      <vt:lpstr>Det här driver Fackförbundet ST</vt:lpstr>
      <vt:lpstr>Tack för ett viktigt samtal!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</dc:creator>
  <cp:lastModifiedBy>Isabella Thorsell</cp:lastModifiedBy>
  <cp:revision>3</cp:revision>
  <cp:lastPrinted>2026-09-02T14:37:22Z</cp:lastPrinted>
  <dcterms:created xsi:type="dcterms:W3CDTF">2026-08-19T10:44:29Z</dcterms:created>
  <dcterms:modified xsi:type="dcterms:W3CDTF">2026-09-14T12:29:42Z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0x010100CA26CB5A6EF72A43AFB2B1551383FF10</vt:lpwstr>
  </property>
  <property fmtid="{D5CDD505-2E9C-101B-9397-08002B2CF9AE}" pid="3" name="MediaServiceImageTags">
    <vt:lpwstr/>
  </property>
</Properties>
</file>